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be-B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85" autoAdjust="0"/>
    <p:restoredTop sz="94660"/>
  </p:normalViewPr>
  <p:slideViewPr>
    <p:cSldViewPr>
      <p:cViewPr>
        <p:scale>
          <a:sx n="96" d="100"/>
          <a:sy n="96" d="100"/>
        </p:scale>
        <p:origin x="-5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2D90B-5F48-4792-B54C-4A8CEFD90B4F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19525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929D1-2A14-4B5F-AC67-1072BE4B264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781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EBC0F-D85E-43D6-8BD8-57F1F3BB0635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977827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3E3B-57BA-4B10-BACB-DB2E4B9053E1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06118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F0FD0-E0E8-49CD-ADE4-FA22CCD30F16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03332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BF05-C456-4D7D-A84F-3BCA8F3A212D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3748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F367A-D016-4EF8-88F9-C1FF0860F85D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52375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E183A-1477-4818-8050-928D516C5C71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43743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89B3-F4AD-43DA-AE2F-8D4186B4CB98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20880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90D9D-77A0-473F-90C6-42DE8A6EDBB3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95766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27F56-BBC8-4C02-8310-910BD1E96E22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19556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e-BY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F0C-FA54-47F2-B791-63A58E10EF9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36965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e-BY" altLang="be-BY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e-BY" altLang="be-BY" smtClean="0"/>
              <a:t>Образец текста</a:t>
            </a:r>
          </a:p>
          <a:p>
            <a:pPr lvl="1"/>
            <a:r>
              <a:rPr lang="be-BY" altLang="be-BY" smtClean="0"/>
              <a:t>Второй уровень</a:t>
            </a:r>
          </a:p>
          <a:p>
            <a:pPr lvl="2"/>
            <a:r>
              <a:rPr lang="be-BY" altLang="be-BY" smtClean="0"/>
              <a:t>Третий уровень</a:t>
            </a:r>
          </a:p>
          <a:p>
            <a:pPr lvl="3"/>
            <a:r>
              <a:rPr lang="be-BY" altLang="be-BY" smtClean="0"/>
              <a:t>Четвертый уровень</a:t>
            </a:r>
          </a:p>
          <a:p>
            <a:pPr lvl="4"/>
            <a:r>
              <a:rPr lang="be-BY" altLang="be-BY" smtClean="0"/>
              <a:t>Пятый уровень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C8EC3C-E866-4098-B565-B19C5E5DE6B3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836613"/>
            <a:ext cx="8075612" cy="5256212"/>
          </a:xfrm>
        </p:spPr>
        <p:txBody>
          <a:bodyPr/>
          <a:lstStyle/>
          <a:p>
            <a:pPr indent="449263"/>
            <a:r>
              <a:rPr lang="be-BY" altLang="be-BY" sz="3600" dirty="0" err="1" smtClean="0">
                <a:latin typeface="Times New Roman" pitchFamily="18" charset="0"/>
                <a:cs typeface="Times New Roman" pitchFamily="18" charset="0"/>
              </a:rPr>
              <a:t>ПОДГОТОВКА</a:t>
            </a:r>
            <a:r>
              <a:rPr lang="be-BY" altLang="be-BY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altLang="be-BY" sz="3600" dirty="0" err="1" smtClean="0">
                <a:latin typeface="Times New Roman" pitchFamily="18" charset="0"/>
                <a:cs typeface="Times New Roman" pitchFamily="18" charset="0"/>
              </a:rPr>
              <a:t>СПЕЦИАЛИСТОВ</a:t>
            </a:r>
            <a:r>
              <a:rPr lang="ru-RU" altLang="be-BY" sz="3600" dirty="0" smtClean="0">
                <a:latin typeface="Times New Roman" pitchFamily="18" charset="0"/>
                <a:cs typeface="Times New Roman" pitchFamily="18" charset="0"/>
              </a:rPr>
              <a:t> ПО ОХРАНЕ ТРУДА В СЕЛЬСКОМ ХОЗЯЙСТВЕ</a:t>
            </a:r>
            <a:br>
              <a:rPr lang="ru-RU" altLang="be-BY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600" dirty="0" err="1" smtClean="0">
                <a:latin typeface="Times New Roman" pitchFamily="18" charset="0"/>
                <a:cs typeface="Times New Roman" pitchFamily="18" charset="0"/>
              </a:rPr>
              <a:t>Андруш</a:t>
            </a:r>
            <a:r>
              <a:rPr lang="ru-RU" altLang="be-BY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e-BY" sz="3600" dirty="0" err="1" smtClean="0">
                <a:latin typeface="Times New Roman" pitchFamily="18" charset="0"/>
                <a:cs typeface="Times New Roman" pitchFamily="18" charset="0"/>
              </a:rPr>
              <a:t>В.Г</a:t>
            </a:r>
            <a:r>
              <a:rPr lang="ru-RU" altLang="be-BY" sz="3600" dirty="0" smtClean="0">
                <a:latin typeface="Times New Roman" pitchFamily="18" charset="0"/>
                <a:cs typeface="Times New Roman" pitchFamily="18" charset="0"/>
              </a:rPr>
              <a:t>., кандидат технических наук, доцент, заведующий кафедрой управления охраной труда </a:t>
            </a:r>
            <a:r>
              <a:rPr lang="ru-RU" altLang="be-BY" sz="3600" dirty="0" err="1" smtClean="0">
                <a:latin typeface="Times New Roman" pitchFamily="18" charset="0"/>
                <a:cs typeface="Times New Roman" pitchFamily="18" charset="0"/>
              </a:rPr>
              <a:t>БГАТУ</a:t>
            </a: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899592" y="836712"/>
            <a:ext cx="7561088" cy="3816350"/>
          </a:xfrm>
        </p:spPr>
        <p:txBody>
          <a:bodyPr/>
          <a:lstStyle/>
          <a:p>
            <a:pPr indent="449263" algn="just"/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Подготовка на </a:t>
            </a:r>
            <a:r>
              <a:rPr lang="en-US" altLang="be-BY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 ступени высшего образования (магистратура) в Республике Беларусь осуществляется в БГУИР, Полоцком ГУ и БГАТУ по специальности 1-59 80 01 «Охрана труда» с присвоением квалификации «магистр технических наук».</a:t>
            </a:r>
            <a:endParaRPr lang="be-BY" altLang="be-BY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992566" cy="5760640"/>
          </a:xfrm>
        </p:spPr>
        <p:txBody>
          <a:bodyPr/>
          <a:lstStyle/>
          <a:p>
            <a:pPr indent="449263" algn="just"/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Подготовка научных работников высшей квалификации (аспирантура) проводится по специальности 05.26.01 « Охрана труда» по трем направлениям: </a:t>
            </a: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а) сельское хозяйство и перерабатывающая промышленность агропромышленного комплекса;</a:t>
            </a: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б) в условиях ионизирующих излучений;</a:t>
            </a: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в) топливная и химическая промышленность.</a:t>
            </a: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Им присваивается ученая степень кандидата технических наук после защиты соответствующей диссертационной работы.</a:t>
            </a: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1700808"/>
            <a:ext cx="7272486" cy="3384327"/>
          </a:xfrm>
        </p:spPr>
        <p:txBody>
          <a:bodyPr/>
          <a:lstStyle/>
          <a:p>
            <a:pPr indent="449263" algn="just"/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	Образовательные программы дополнительного образования взрослых реализуют около 400 различных учреждений образования и организаций. </a:t>
            </a:r>
            <a:b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	Повышением квалификации, стажировкой, подготовкой и переподготовкой ежегодно охвачено около 400 тыс. человек. Переподготовка руководящих работников и специалистов ведется по 392 специальностям.</a:t>
            </a: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7993583" cy="6121425"/>
          </a:xfrm>
        </p:spPr>
        <p:txBody>
          <a:bodyPr/>
          <a:lstStyle/>
          <a:p>
            <a:pPr indent="449263" algn="just"/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>В общегосударственный классификатор «Специальности и квалификации» в настоящее время внесено 8 специальностей переподготовки: 1-59 01 01 Охрана труда в машиностроении и приборостроении; 1-59 01 02 Охрана труда в энергетике; 1-59 01 03 Охрана труда на нефтехимических и нефтеперерабатывающих предприятиях; 1-59 01 04 Охрана труда в строительстве; </a:t>
            </a:r>
            <a:r>
              <a:rPr lang="ru-RU" altLang="be-BY" sz="2800" b="1" dirty="0" smtClean="0">
                <a:latin typeface="Times New Roman" pitchFamily="18" charset="0"/>
                <a:cs typeface="Times New Roman" pitchFamily="18" charset="0"/>
              </a:rPr>
              <a:t>1-59 01 05 Охрана труда в сельском хозяйстве;</a:t>
            </a: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> 1-59 01 06 Охрана труда в отраслях непроизводственной сферы; 1-59 01 07 Охрана труда на железнодорожном транспорте; 1-59 01 08 Охрана труда в лесном хозяйстве и производстве изделий из древесины.</a:t>
            </a:r>
            <a: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6864" cy="6048970"/>
          </a:xfrm>
        </p:spPr>
        <p:txBody>
          <a:bodyPr/>
          <a:lstStyle/>
          <a:p>
            <a:pPr indent="449263" algn="just"/>
            <a:r>
              <a:rPr lang="ru-RU" altLang="be-BY" sz="4000" dirty="0" smtClean="0"/>
              <a:t> </a:t>
            </a:r>
            <a:br>
              <a:rPr lang="ru-RU" altLang="be-BY" sz="4000" dirty="0" smtClean="0"/>
            </a:br>
            <a:r>
              <a:rPr lang="ru-RU" altLang="be-BY" sz="4000" dirty="0" smtClean="0"/>
              <a:t>	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Институт повышения квалификации и переподготовки кадров АПК Белорусского государственного аграрного технического университета, принимает активное участие в подготовке квалифицированных специалистов по охране труда для сельскохозяйственного производства. </a:t>
            </a:r>
            <a:b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	На рисунке 1 представлены данные по количеству подготовленных специалистов, получивших второе высшее образование по специальности 1-59 01 05 Охрана труда в сельском хозяйстве в разрезе областей  за последние шесть лет.</a:t>
            </a:r>
            <a: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be-BY" altLang="be-BY"/>
          </a:p>
        </p:txBody>
      </p:sp>
      <p:graphicFrame>
        <p:nvGraphicFramePr>
          <p:cNvPr id="16387" name="Объект 2"/>
          <p:cNvGraphicFramePr>
            <a:graphicFrameLocks noChangeAspect="1"/>
          </p:cNvGraphicFramePr>
          <p:nvPr/>
        </p:nvGraphicFramePr>
        <p:xfrm>
          <a:off x="179388" y="260350"/>
          <a:ext cx="8005762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Диаграмма" r:id="rId3" imgW="5629230" imgH="3028950" progId="MSGraph.Chart.8">
                  <p:embed/>
                </p:oleObj>
              </mc:Choice>
              <mc:Fallback>
                <p:oleObj name="Диаграмма" r:id="rId3" imgW="5629230" imgH="3028950" progId="MSGraph.Chart.8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0350"/>
                        <a:ext cx="8005762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088" y="5091113"/>
            <a:ext cx="7921625" cy="830262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be-BY" b="1" dirty="0">
                <a:latin typeface="Times New Roman" pitchFamily="18" charset="0"/>
                <a:cs typeface="Times New Roman" pitchFamily="18" charset="0"/>
              </a:rPr>
              <a:t>Рис.1. Подготовка специалистов по охране труда в ИПК и ПК АПК БГАТУ</a:t>
            </a:r>
            <a:endParaRPr lang="be-BY" altLang="be-BY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be-BY" b="1" dirty="0">
                <a:latin typeface="Times New Roman" pitchFamily="18" charset="0"/>
                <a:cs typeface="Times New Roman" pitchFamily="18" charset="0"/>
              </a:rPr>
              <a:t> с 2013 по 2018 </a:t>
            </a:r>
            <a:r>
              <a:rPr lang="ru-RU" altLang="be-BY" b="1" dirty="0" err="1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altLang="be-BY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be-BY" altLang="be-BY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be-BY" sz="1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be-BY" altLang="be-BY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624" y="1340768"/>
            <a:ext cx="6840761" cy="4823867"/>
          </a:xfrm>
        </p:spPr>
        <p:txBody>
          <a:bodyPr/>
          <a:lstStyle/>
          <a:p>
            <a:pPr indent="449263" algn="just"/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При повышении квалификации и переподготовке по различным направлениям в программу включаются специальные модули по охране труда, проводится повышение квалификации по отдельным направлениям охраны труда. Введено третье поколение образовательных стандартов для  дифференцированных сроков обучения.</a:t>
            </a:r>
            <a:r>
              <a:rPr lang="be-BY" altLang="be-BY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6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1124744"/>
            <a:ext cx="7499176" cy="3168104"/>
          </a:xfrm>
        </p:spPr>
        <p:txBody>
          <a:bodyPr/>
          <a:lstStyle/>
          <a:p>
            <a:pPr indent="449263" algn="just"/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>	В целях повышения качества образования за счет использования IT-технологий в учреждениях образования готовятся учебные пособия на электронных носителях, продолжается разработка и внедрение в учебный процесс электронных средств обучения, электронных учебно-методических комплексов (ЭУМК), расширяется доступ студентов, слушателей и преподавателей к электронным средствам обучения, внедряется дистанционная форма получения образования</a:t>
            </a:r>
            <a:r>
              <a:rPr lang="ru-RU" altLang="be-BY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>с использованием современных коммуникационных и информационных технологий.</a:t>
            </a:r>
            <a:r>
              <a:rPr lang="be-BY" altLang="be-BY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e-BY" altLang="be-BY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4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5" y="908720"/>
            <a:ext cx="7200801" cy="4825330"/>
          </a:xfrm>
        </p:spPr>
        <p:txBody>
          <a:bodyPr/>
          <a:lstStyle/>
          <a:p>
            <a:pPr indent="0" algn="just">
              <a:buFontTx/>
              <a:buNone/>
            </a:pPr>
            <a:r>
              <a:rPr lang="ru-RU" altLang="be-BY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be-BY" dirty="0" smtClean="0">
                <a:latin typeface="Times New Roman" pitchFamily="18" charset="0"/>
                <a:cs typeface="Times New Roman" pitchFamily="18" charset="0"/>
              </a:rPr>
              <a:t>Как показывает анализ причин травматизма на производстве, до 30% всех несчастных случаев связано с недостаточным уровнем подготовки пострадавших и невыполнение руководителями и специалистами своих обязанностей по охране труда, что делает актуальным проведения комплекса мероприятий по улучшению подготовки специалистов по охране труда</a:t>
            </a:r>
            <a:r>
              <a:rPr lang="ru-RU" altLang="be-BY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be-BY" altLang="be-BY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 eaLnBrk="1" hangingPunct="1">
              <a:lnSpc>
                <a:spcPct val="90000"/>
              </a:lnSpc>
              <a:buFontTx/>
              <a:buNone/>
            </a:pPr>
            <a:endParaRPr lang="be-BY" altLang="be-BY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7344816" cy="5112568"/>
          </a:xfrm>
        </p:spPr>
        <p:txBody>
          <a:bodyPr/>
          <a:lstStyle/>
          <a:p>
            <a:pPr indent="449263" algn="just"/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Уровень подготовки и компетентности специалиста в сфере охраны труда в большой степени зависит от его образования и стажа работы. </a:t>
            </a: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>В настоящее время в организациях республики работает около 22,5 тыс. освобожденных специалистов по охране труда, из которых 78% имеют высшее образование (в 2010 году его имели только 56,5%), прошли переподготовку10,5% (в 2010 году 5,3%).</a:t>
            </a:r>
            <a: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altLang="be-BY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40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92696"/>
            <a:ext cx="7200800" cy="5328592"/>
          </a:xfrm>
        </p:spPr>
        <p:txBody>
          <a:bodyPr/>
          <a:lstStyle/>
          <a:p>
            <a:pPr indent="449263" algn="just"/>
            <a:r>
              <a:rPr lang="be-BY" altLang="be-BY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altLang="be-BY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be-BY" altLang="be-BY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altLang="be-BY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e-BY" altLang="be-BY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Организации агропромышленного комплекса укомплектованы специалистами на 98 %, из них высшее инженерно-техническое образование имеют 59 %, а среднее специальное техническое образование 10 %.     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	Усугубляет ситуацию и низкий уровень знаний по вопросам охраны труда руководителей предприятий и других специалистов, проводящих инструктажи по охране труда, что напрямую сказывается на уровне знаний работников</a:t>
            </a:r>
            <a:r>
              <a:rPr lang="be-BY" altLang="be-BY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4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980728"/>
            <a:ext cx="7128792" cy="5328592"/>
          </a:xfrm>
        </p:spPr>
        <p:txBody>
          <a:bodyPr/>
          <a:lstStyle/>
          <a:p>
            <a:pPr indent="449263" algn="just"/>
            <a:r>
              <a:rPr lang="ru-RU" altLang="be-BY" sz="2800" b="1" dirty="0" smtClean="0"/>
              <a:t>	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 Обучение специалистов по вопросам охраны труда в Республике Беларусь проводится по следующим направлениям:</a:t>
            </a:r>
            <a: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1) подготовка на </a:t>
            </a:r>
            <a:r>
              <a:rPr lang="en-US" altLang="be-BY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 ступени высшего образования;</a:t>
            </a:r>
            <a: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2) подготовка на </a:t>
            </a:r>
            <a:r>
              <a:rPr lang="en-US" altLang="be-BY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 ступени высшего образования (магистратура);</a:t>
            </a:r>
            <a: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3) послевузовское образование (аспирантура, докторантура);</a:t>
            </a:r>
            <a: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be-BY" sz="32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взрослых (повышение квалификации, переподготовка на базе высшего образования).</a:t>
            </a:r>
            <a: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28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899592" y="1196752"/>
            <a:ext cx="7416824" cy="4391025"/>
          </a:xfrm>
        </p:spPr>
        <p:txBody>
          <a:bodyPr/>
          <a:lstStyle/>
          <a:p>
            <a:pPr algn="just" eaLnBrk="1" hangingPunct="1"/>
            <a:r>
              <a:rPr lang="ru-RU" altLang="be-BY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be-BY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Подготовка на </a:t>
            </a:r>
            <a:r>
              <a:rPr lang="en-US" altLang="be-BY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 ступени высшего образования в Республике Беларусь с 2006 года проводится в УО «Белорусский государственный аграрный технический университет» по специальности 1-74 06 07 Управление охраной труда в сельском хозяйстве по дневной форме обучения с пятилетним сроком обучения.</a:t>
            </a:r>
            <a:endParaRPr lang="be-BY" altLang="be-BY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200800" cy="4449762"/>
          </a:xfrm>
        </p:spPr>
        <p:txBody>
          <a:bodyPr/>
          <a:lstStyle/>
          <a:p>
            <a:pPr indent="449263" algn="just"/>
            <a:r>
              <a:rPr lang="ru-RU" altLang="be-BY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С 2012 года проводится набор на 4.5 года обучения с практико-ориентированным уклоном, с 2018 года планируется набор на четырехлетний срок обучения, с 2012 года начато обучение и по заочной форме. Выпускникам присваивается квалификация «инженер».</a:t>
            </a: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7787208" cy="4679851"/>
          </a:xfrm>
        </p:spPr>
        <p:txBody>
          <a:bodyPr/>
          <a:lstStyle/>
          <a:p>
            <a:pPr indent="449263" algn="just"/>
            <a:r>
              <a:rPr lang="be-BY" altLang="be-BY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altLang="be-BY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Кроме того, для студентов </a:t>
            </a:r>
            <a:r>
              <a:rPr lang="en-US" altLang="be-BY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e-BY" altLang="be-BY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ступени высшего образования в Беларуси </a:t>
            </a:r>
            <a:r>
              <a:rPr lang="ru-RU" altLang="be-BY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которых осуществляется подготовка специалистов для производственных отраслей </a:t>
            </a:r>
            <a:r>
              <a:rPr lang="be-BY" altLang="be-BY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преподается дисциплина «Охрана труда» (форма текущей аттестации – экзамен или зачет), в учебных программах на изучение вопросов охраны труда предусматривается не менее 2 процентов от общего количества учебных часов. </a:t>
            </a:r>
            <a:br>
              <a:rPr lang="be-BY" altLang="be-BY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be-BY" altLang="be-BY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704857" cy="5760492"/>
          </a:xfrm>
        </p:spPr>
        <p:txBody>
          <a:bodyPr/>
          <a:lstStyle/>
          <a:p>
            <a:pPr indent="449263" algn="just"/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	Для ряда непроизводственных специальностей вместо дисциплины «Охрана труда» преподается дисциплина «Безопасность жизнедеятельности» (включает разделы «Защита населения и объектов от чрезвычайных ситуаций», «Радиационная безопасность», «Основы экологии», «Основы энергосбережения», «Охрана труда»). </a:t>
            </a:r>
            <a:r>
              <a:rPr lang="be-BY" altLang="be-BY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altLang="be-BY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altLang="be-BY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be-BY" sz="3200" dirty="0" smtClean="0">
                <a:latin typeface="Times New Roman" pitchFamily="18" charset="0"/>
                <a:cs typeface="Times New Roman" pitchFamily="18" charset="0"/>
              </a:rPr>
              <a:t> ступени производственных специальностей в дипломном проекте (работе) предусмотрен раздел по охране труда.</a:t>
            </a:r>
            <a: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altLang="be-BY" sz="3200" dirty="0" smtClean="0">
                <a:latin typeface="Times New Roman" pitchFamily="18" charset="0"/>
                <a:cs typeface="Times New Roman" pitchFamily="18" charset="0"/>
              </a:rPr>
            </a:br>
            <a:endParaRPr lang="be-BY" altLang="be-BY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197</Words>
  <Application>Microsoft Office PowerPoint</Application>
  <PresentationFormat>Экран (4:3)</PresentationFormat>
  <Paragraphs>19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Оформление по умолчанию</vt:lpstr>
      <vt:lpstr>Диаграмма</vt:lpstr>
      <vt:lpstr>ПОДГОТОВКА СПЕЦИАЛИСТОВ ПО ОХРАНЕ ТРУДА В СЕЛЬСКОМ ХОЗЯЙСТВЕ  Андруш В.Г., кандидат технических наук, доцент, заведующий кафедрой управления охраной труда БГАТУ </vt:lpstr>
      <vt:lpstr>Презентация PowerPoint</vt:lpstr>
      <vt:lpstr>    Уровень подготовки и компетентности специалиста в сфере охраны труда в большой степени зависит от его образования и стажа работы. В настоящее время в организациях республики работает около 22,5 тыс. освобожденных специалистов по охране труда, из которых 78% имеют высшее образование (в 2010 году его имели только 56,5%), прошли переподготовку10,5% (в 2010 году 5,3%).  </vt:lpstr>
      <vt:lpstr>    Организации агропромышленного комплекса укомплектованы специалистами на 98 %, из них высшее инженерно-техническое образование имеют 59 %, а среднее специальное техническое образование 10 %.       Усугубляет ситуацию и низкий уровень знаний по вопросам охраны труда руководителей предприятий и других специалистов, проводящих инструктажи по охране труда, что напрямую сказывается на уровне знаний работников </vt:lpstr>
      <vt:lpstr>  Обучение специалистов по вопросам охраны труда в Республике Беларусь проводится по следующим направлениям: 1) подготовка на I ступени высшего образования; 2) подготовка на II ступени высшего образования (магистратура); 3) послевузовское образование (аспирантура, докторантура); 4) дополнительного образования взрослых (повышение квалификации, переподготовка на базе высшего образования). </vt:lpstr>
      <vt:lpstr>  Подготовка на I ступени высшего образования в Республике Беларусь с 2006 года проводится в УО «Белорусский государственный аграрный технический университет» по специальности 1-74 06 07 Управление охраной труда в сельском хозяйстве по дневной форме обучения с пятилетним сроком обучения.</vt:lpstr>
      <vt:lpstr>  С 2012 года проводится набор на 4.5 года обучения с практико-ориентированным уклоном, с 2018 года планируется набор на четырехлетний срок обучения, с 2012 года начато обучение и по заочной форме. Выпускникам присваивается квалификация «инженер». </vt:lpstr>
      <vt:lpstr> Кроме того, для студентов I ступени высшего образования в Беларуси в которых осуществляется подготовка специалистов для производственных отраслей преподается дисциплина «Охрана труда» (форма текущей аттестации – экзамен или зачет), в учебных программах на изучение вопросов охраны труда предусматривается не менее 2 процентов от общего количества учебных часов.  </vt:lpstr>
      <vt:lpstr>  Для ряда непроизводственных специальностей вместо дисциплины «Охрана труда» преподается дисциплина «Безопасность жизнедеятельности» (включает разделы «Защита населения и объектов от чрезвычайных ситуаций», «Радиационная безопасность», «Основы экологии», «Основы энергосбережения», «Охрана труда»).   Для студентов I ступени производственных специальностей в дипломном проекте (работе) предусмотрен раздел по охране труда. </vt:lpstr>
      <vt:lpstr>Подготовка на II ступени высшего образования (магистратура) в Республике Беларусь осуществляется в БГУИР, Полоцком ГУ и БГАТУ по специальности 1-59 80 01 «Охрана труда» с присвоением квалификации «магистр технических наук».</vt:lpstr>
      <vt:lpstr> Подготовка научных работников высшей квалификации (аспирантура) проводится по специальности 05.26.01 « Охрана труда» по трем направлениям:  а) сельское хозяйство и перерабатывающая промышленность агропромышленного комплекса; б) в условиях ионизирующих излучений; в) топливная и химическая промышленность.  Им присваивается ученая степень кандидата технических наук после защиты соответствующей диссертационной работы. </vt:lpstr>
      <vt:lpstr>  Образовательные программы дополнительного образования взрослых реализуют около 400 различных учреждений образования и организаций.   Повышением квалификации, стажировкой, подготовкой и переподготовкой ежегодно охвачено около 400 тыс. человек. Переподготовка руководящих работников и специалистов ведется по 392 специальностям. </vt:lpstr>
      <vt:lpstr>В общегосударственный классификатор «Специальности и квалификации» в настоящее время внесено 8 специальностей переподготовки: 1-59 01 01 Охрана труда в машиностроении и приборостроении; 1-59 01 02 Охрана труда в энергетике; 1-59 01 03 Охрана труда на нефтехимических и нефтеперерабатывающих предприятиях; 1-59 01 04 Охрана труда в строительстве; 1-59 01 05 Охрана труда в сельском хозяйстве; 1-59 01 06 Охрана труда в отраслях непроизводственной сферы; 1-59 01 07 Охрана труда на железнодорожном транспорте; 1-59 01 08 Охрана труда в лесном хозяйстве и производстве изделий из древесины. </vt:lpstr>
      <vt:lpstr>   Институт повышения квалификации и переподготовки кадров АПК Белорусского государственного аграрного технического университета, принимает активное участие в подготовке квалифицированных специалистов по охране труда для сельскохозяйственного производства.   На рисунке 1 представлены данные по количеству подготовленных специалистов, получивших второе высшее образование по специальности 1-59 01 05 Охрана труда в сельском хозяйстве в разрезе областей  за последние шесть лет. </vt:lpstr>
      <vt:lpstr>Презентация PowerPoint</vt:lpstr>
      <vt:lpstr>При повышении квалификации и переподготовке по различным направлениям в программу включаются специальные модули по охране труда, проводится повышение квалификации по отдельным направлениям охраны труда. Введено третье поколение образовательных стандартов для  дифференцированных сроков обучения. </vt:lpstr>
      <vt:lpstr>       В целях повышения качества образования за счет использования IT-технологий в учреждениях образования готовятся учебные пособия на электронных носителях, продолжается разработка и внедрение в учебный процесс электронных средств обучения, электронных учебно-методических комплексов (ЭУМК), расширяется доступ студентов, слушателей и преподавателей к электронным средствам обучения, внедряется дистанционная форма получения образования с использованием современных коммуникационных и информационных технологий.   </vt:lpstr>
    </vt:vector>
  </TitlesOfParts>
  <Company>batu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дисциплины – «Охрана   труда»  Преподаватель – Андруш Виталий Григорьевич,  к.т.н., доцент, зав. кафедрой «Управление охраной труда»</dc:title>
  <dc:creator>Администратор</dc:creator>
  <cp:lastModifiedBy>user</cp:lastModifiedBy>
  <cp:revision>22</cp:revision>
  <dcterms:created xsi:type="dcterms:W3CDTF">2013-01-28T06:47:27Z</dcterms:created>
  <dcterms:modified xsi:type="dcterms:W3CDTF">2018-06-05T11:49:28Z</dcterms:modified>
</cp:coreProperties>
</file>