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1" r:id="rId4"/>
    <p:sldId id="257" r:id="rId5"/>
    <p:sldId id="282" r:id="rId6"/>
    <p:sldId id="259" r:id="rId7"/>
    <p:sldId id="260" r:id="rId8"/>
    <p:sldId id="262" r:id="rId9"/>
    <p:sldId id="273" r:id="rId10"/>
    <p:sldId id="272" r:id="rId11"/>
    <p:sldId id="263" r:id="rId12"/>
    <p:sldId id="275" r:id="rId13"/>
    <p:sldId id="274" r:id="rId14"/>
    <p:sldId id="264" r:id="rId15"/>
    <p:sldId id="265" r:id="rId16"/>
    <p:sldId id="266" r:id="rId17"/>
    <p:sldId id="279" r:id="rId18"/>
    <p:sldId id="267" r:id="rId19"/>
    <p:sldId id="283" r:id="rId20"/>
    <p:sldId id="268" r:id="rId21"/>
    <p:sldId id="280" r:id="rId22"/>
    <p:sldId id="278" r:id="rId23"/>
    <p:sldId id="271" r:id="rId24"/>
    <p:sldId id="277" r:id="rId25"/>
    <p:sldId id="284" r:id="rId26"/>
    <p:sldId id="281" r:id="rId27"/>
    <p:sldId id="285" r:id="rId28"/>
    <p:sldId id="286" r:id="rId29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000"/>
    <a:srgbClr val="44884F"/>
    <a:srgbClr val="FFFF99"/>
    <a:srgbClr val="99CC00"/>
    <a:srgbClr val="CC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2" autoAdjust="0"/>
  </p:normalViewPr>
  <p:slideViewPr>
    <p:cSldViewPr>
      <p:cViewPr>
        <p:scale>
          <a:sx n="90" d="100"/>
          <a:sy n="90" d="100"/>
        </p:scale>
        <p:origin x="-91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9A58974-B80D-4DC4-A9C2-CE3693F7F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77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CAE9C9F-68C3-4031-859B-8059CA795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D4D38-B7B5-40AB-9672-C0BF92A53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6220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413A-3886-4415-9C54-F3FEF883E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04934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4BE8-D5CB-459C-B11F-30B444C58D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20044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542C-8922-43D7-B6A5-8DED6BBDE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03600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F0B2-6D50-4CE7-9892-4E79ABEB4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67825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22EA-8A9A-49F9-96E0-7E7C9E688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18679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4911-A809-474C-B9C7-40C3BCA412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92961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BAB4-A97D-4CD1-94E6-A5A06E731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6119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9122-BD22-4CB9-AA51-07DB1ED7D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5192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2345-0B85-4ADC-9FAD-62DE95F57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8736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480-7B48-4AD9-9FAB-E1561A6192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4099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D32A-F712-4E3D-81D0-4726F909B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1989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48F1-04ED-4E05-B301-96C354E0A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9019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3FD4-E301-4CD4-BEE5-D47159572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527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6FF2-5277-4EB9-9305-F6C03E448D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32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2D8D-1B94-40D9-84FC-2074FEB254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36872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EB7F-CEE4-46AD-AE38-DB414E7F2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4924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Garamond" pitchFamily="18" charset="0"/>
              </a:defRPr>
            </a:lvl1pPr>
          </a:lstStyle>
          <a:p>
            <a:pPr>
              <a:defRPr/>
            </a:pPr>
            <a:fld id="{EE7E5B54-F9AD-41D8-A8BB-5BD842416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64" r:id="rId7"/>
    <p:sldLayoutId id="2147484074" r:id="rId8"/>
    <p:sldLayoutId id="2147484065" r:id="rId9"/>
    <p:sldLayoutId id="2147484066" r:id="rId10"/>
    <p:sldLayoutId id="2147484075" r:id="rId11"/>
    <p:sldLayoutId id="2147484076" r:id="rId12"/>
    <p:sldLayoutId id="2147484067" r:id="rId13"/>
    <p:sldLayoutId id="2147484077" r:id="rId14"/>
    <p:sldLayoutId id="2147484078" r:id="rId15"/>
    <p:sldLayoutId id="2147484079" r:id="rId16"/>
    <p:sldLayoutId id="2147484080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47;&#1072;&#1082;&#1086;&#1085;%20&#1054;&#1073;%20&#1086;&#1093;&#1088;&#1072;&#1085;&#1077;%20&#1090;&#1088;&#1091;&#1076;&#1072;%20&#1089;&#1090;&#1072;&#1090;&#1100;&#1103;%2017.docx" TargetMode="External"/><Relationship Id="rId2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58;&#1050;%20&#1056;&#1041;%20&#1089;&#1090;&#1072;&#1090;&#1100;&#1103;%20226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../&#1057;&#1057;&#1067;&#1051;&#1050;&#1048;/&#1058;&#1088;&#1072;&#1085;&#1089;&#1092;&#1086;&#1088;&#1084;&#1072;&#1094;&#1080;&#1086;&#1085;&#1085;&#1099;&#1081;%20&#1087;&#1086;&#1076;&#1093;&#1086;&#1076;%20&#1074;%20&#1088;&#1091;&#1082;&#1086;&#1074;&#1086;&#1076;&#1089;&#1090;&#1074;&#1077;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../&#1057;&#1057;&#1067;&#1051;&#1050;&#1048;/&#1058;&#1088;&#1072;&#1085;&#1089;&#1092;&#1086;&#1088;&#1084;&#1072;&#1094;&#1080;&#1086;&#1085;&#1085;&#1099;&#1081;%20&#1087;&#1086;&#1076;&#1093;&#1086;&#1076;%20&#1074;%20&#1088;&#1091;&#1082;&#1086;&#1074;&#1086;&#1076;&#1089;&#1090;&#1074;&#1077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AFCF3"/>
            </a:gs>
            <a:gs pos="74001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557338"/>
            <a:ext cx="5903912" cy="2735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Концепция «Нулевой травматизм» </a:t>
            </a:r>
            <a:b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Международной ассоциации социального обеспечения (</a:t>
            </a:r>
            <a:r>
              <a:rPr lang="en-US" alt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ISSA)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</a:t>
            </a:r>
            <a:b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Новый подход в профилактике несчастных случаев.</a:t>
            </a:r>
            <a: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endParaRPr lang="ru-RU" altLang="ru-RU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589588"/>
            <a:ext cx="8856662" cy="863600"/>
          </a:xfrm>
        </p:spPr>
        <p:txBody>
          <a:bodyPr rtlCol="0">
            <a:normAutofit fontScale="25000" lnSpcReduction="20000"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altLang="ru-RU" sz="8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Васильева Ирина Александровна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altLang="ru-RU" sz="6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Начальник Учебного центра ООО «Сфера технологий безопасности»,</a:t>
            </a:r>
            <a:endParaRPr lang="ru-RU" altLang="ru-RU" sz="64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ru-RU" altLang="ru-RU" sz="6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эксперт-аудитор в области сертификации систем </a:t>
            </a:r>
            <a:r>
              <a:rPr lang="ru-RU" altLang="ru-RU" sz="6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управления охраной труда </a:t>
            </a:r>
            <a:r>
              <a:rPr lang="ru-RU" altLang="ru-RU" sz="6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по СТБ </a:t>
            </a:r>
            <a:r>
              <a:rPr lang="ru-RU" altLang="ru-RU" sz="6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18001-2009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ru-RU" altLang="ru-RU" sz="8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8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–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364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300788" y="6249988"/>
            <a:ext cx="2649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420938"/>
            <a:ext cx="7408862" cy="3705225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Лидерство — это и забота тоже.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только работники понимают, что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руководителя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лично беспокоит их безопасность и здоровье и на предприятии предпринимаются определённые шаги в этом направлении, успех не заставит себя ждать.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BA2B57-AA5C-4A98-8509-DCCF8EC7EC2B}" type="slidenum">
              <a:rPr lang="ru-RU" altLang="ru-RU" sz="1000" smtClean="0">
                <a:solidFill>
                  <a:schemeClr val="tx2"/>
                </a:solidFill>
              </a:rPr>
              <a:pPr/>
              <a:t>10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2420938"/>
            <a:ext cx="7416800" cy="38195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РИСКИ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Оценка рисков на рабочих местах - важный инструмент, позволяющий своевременно и систематически выявлять опасность и риски, а также принимать превентивные меры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Учет рисков - </a:t>
            </a:r>
            <a:r>
              <a:rPr lang="ru-RU" altLang="ru-RU" sz="2800" b="1" u="sng" dirty="0">
                <a:solidFill>
                  <a:schemeClr val="accent5">
                    <a:lumMod val="50000"/>
                  </a:schemeClr>
                </a:solidFill>
              </a:rPr>
              <a:t>один из базовых принципов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всей системы охраны труда.</a:t>
            </a:r>
          </a:p>
          <a:p>
            <a:pPr marL="0" indent="0" eaLnBrk="1" fontAlgn="auto" hangingPunct="1">
              <a:buFont typeface="Arial"/>
              <a:buNone/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0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304D23-F697-47FC-99B1-33DDCEB334AF}" type="slidenum">
              <a:rPr lang="ru-RU" altLang="ru-RU" sz="1000" smtClean="0">
                <a:solidFill>
                  <a:schemeClr val="tx2"/>
                </a:solidFill>
              </a:rPr>
              <a:pPr/>
              <a:t>11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697663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2" name="Объект 1"/>
          <p:cNvSpPr>
            <a:spLocks noGrp="1"/>
          </p:cNvSpPr>
          <p:nvPr>
            <p:ph idx="1"/>
          </p:nvPr>
        </p:nvSpPr>
        <p:spPr>
          <a:xfrm>
            <a:off x="900113" y="2349500"/>
            <a:ext cx="7416800" cy="4265613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algn="r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r>
              <a:rPr lang="ru-RU" altLang="ru-RU" sz="25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</a:t>
            </a:r>
            <a:r>
              <a:rPr lang="ru-RU" alt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РИСКИ</a:t>
            </a:r>
            <a:endParaRPr lang="ru-RU" altLang="ru-RU" sz="2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Вы поступаете рационально, анализируя угрозы и риски, чтобы предупредить производственные аварии и сбои. Но, само важное – на основе оценки потенциальных факторов риска, определять и </a:t>
            </a:r>
            <a:r>
              <a:rPr lang="ru-RU" altLang="ru-RU" sz="3000" b="1" u="sng" dirty="0">
                <a:solidFill>
                  <a:schemeClr val="accent4">
                    <a:lumMod val="50000"/>
                  </a:schemeClr>
                </a:solidFill>
              </a:rPr>
              <a:t>документировать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 необходимые превентивные меры. Этим инструментом сегодня пользуются во всём мире».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</a:rPr>
              <a:t>МАСО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62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B88562-7BFF-43D3-8A6A-4E9BB65E7713}" type="slidenum">
              <a:rPr lang="ru-RU" altLang="ru-RU" sz="1000" smtClean="0">
                <a:solidFill>
                  <a:schemeClr val="tx2"/>
                </a:solidFill>
              </a:rPr>
              <a:pPr/>
              <a:t>12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985000" cy="144621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rgbClr val="FFFF00"/>
                </a:solidFill>
              </a:rPr>
            </a:br>
            <a:r>
              <a:rPr lang="ru-RU" altLang="ru-RU" b="1" dirty="0" smtClean="0">
                <a:solidFill>
                  <a:srgbClr val="FFFF00"/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550" y="2349500"/>
            <a:ext cx="7129463" cy="3743325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РИСКИ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В Республике Беларусь законодательно закреплены обязанности нанимателя по идентификации опасности, оценке профессиональных рисков, определения мер управления профессиональными рисками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(часть 8 статьи 226 Трудового Кодекса Республики Беларусь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часть 23 статьи 17 Закона «Об </a:t>
            </a:r>
            <a:r>
              <a:rPr lang="ru-R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охране </a:t>
            </a:r>
            <a:r>
              <a:rPr 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труда»)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65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19A8C9-A240-407D-91BF-CE4892901E7A}" type="slidenum">
              <a:rPr lang="ru-RU" altLang="ru-RU" sz="1000" smtClean="0">
                <a:solidFill>
                  <a:schemeClr val="tx2"/>
                </a:solidFill>
              </a:rPr>
              <a:pPr/>
              <a:t>13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0" name="Объект 1"/>
          <p:cNvSpPr>
            <a:spLocks noGrp="1"/>
          </p:cNvSpPr>
          <p:nvPr>
            <p:ph idx="1"/>
          </p:nvPr>
        </p:nvSpPr>
        <p:spPr>
          <a:xfrm>
            <a:off x="971550" y="2420938"/>
            <a:ext cx="7200900" cy="40322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</a:rPr>
              <a:t>ЗОЛОТОЕ ПРАВИЛО № 3: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300" b="1" dirty="0">
                <a:solidFill>
                  <a:schemeClr val="accent3">
                    <a:lumMod val="75000"/>
                  </a:schemeClr>
                </a:solidFill>
              </a:rPr>
              <a:t>ОПРЕДЕЛЯТЬ ЦЕЛИ – РАЗРАБАТЫВАТЬ ПРОГРАММЫ</a:t>
            </a:r>
            <a:br>
              <a:rPr lang="ru-RU" altLang="ru-RU" sz="23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23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Расставьте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приоритеты,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установите ясные цели в области охраны труда на предприятии и постарайтесь достичь их в среднесрочной перспективе, например, в рамках трехлетней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программы».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МАСО</a:t>
            </a:r>
            <a:endParaRPr lang="ru-RU" altLang="ru-RU" dirty="0" smtClean="0">
              <a:solidFill>
                <a:srgbClr val="FFC000"/>
              </a:solidFill>
            </a:endParaRPr>
          </a:p>
        </p:txBody>
      </p:sp>
      <p:sp>
        <p:nvSpPr>
          <p:cNvPr id="2867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B36404-2CF2-4DD8-835E-17AE89A6F0C4}" type="slidenum">
              <a:rPr lang="ru-RU" altLang="ru-RU" sz="1000" smtClean="0">
                <a:solidFill>
                  <a:schemeClr val="tx2"/>
                </a:solidFill>
              </a:rPr>
              <a:pPr/>
              <a:t>14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1042988" y="2427288"/>
            <a:ext cx="7200900" cy="3954462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900" b="1" dirty="0">
                <a:solidFill>
                  <a:schemeClr val="accent3">
                    <a:lumMod val="75000"/>
                  </a:schemeClr>
                </a:solidFill>
              </a:rPr>
              <a:t>ЗОЛОТОЕ ПРАВИЛО № 4: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300" b="1" dirty="0">
                <a:solidFill>
                  <a:schemeClr val="accent3">
                    <a:lumMod val="75000"/>
                  </a:schemeClr>
                </a:solidFill>
              </a:rPr>
              <a:t>СОЗДАТЬ СИСТЕМУ БЕЗОПАСНОСТИ И ГИГИЕНЫ ТРУДА – ДОСТИЧЬ ВЫСОКОГО УРОВНЯ ОРГАНИЗАЦИИ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sz="10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>
                <a:solidFill>
                  <a:schemeClr val="accent5">
                    <a:lumMod val="50000"/>
                  </a:schemeClr>
                </a:solidFill>
              </a:rPr>
              <a:t>Имея высокоорганизованную систему охраны труда, любое предприятие работает без сбоев, поскольку уменьшается число неисправностей, простоев и проблем с качеством продукции.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>
                <a:solidFill>
                  <a:schemeClr val="accent5">
                    <a:lumMod val="50000"/>
                  </a:schemeClr>
                </a:solidFill>
              </a:rPr>
              <a:t>Это веский довод в пользу эффективной организации охраны труда – все это окупится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rgbClr val="FFC000"/>
              </a:solidFill>
            </a:endParaRPr>
          </a:p>
        </p:txBody>
      </p:sp>
      <p:sp>
        <p:nvSpPr>
          <p:cNvPr id="29700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4900613" y="6194425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C0B86A-4F92-4D92-ABF5-BE76FCC6D374}" type="slidenum">
              <a:rPr lang="ru-RU" altLang="ru-RU" sz="1000" smtClean="0">
                <a:solidFill>
                  <a:schemeClr val="tx2"/>
                </a:solidFill>
              </a:rPr>
              <a:pPr/>
              <a:t>15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rgbClr val="FFFF00"/>
                </a:solidFill>
              </a:rPr>
            </a:br>
            <a:r>
              <a:rPr lang="ru-RU" altLang="ru-RU" b="1" dirty="0" smtClean="0">
                <a:solidFill>
                  <a:srgbClr val="FFFF00"/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24578" name="Объект 1"/>
          <p:cNvSpPr>
            <a:spLocks noGrp="1"/>
          </p:cNvSpPr>
          <p:nvPr>
            <p:ph idx="1"/>
          </p:nvPr>
        </p:nvSpPr>
        <p:spPr>
          <a:xfrm>
            <a:off x="971550" y="2349500"/>
            <a:ext cx="7200900" cy="3311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5: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</a:rPr>
              <a:t>ОБЕСПЕЧИВАТЬ БЕЗОПАСНОСТЬ И ГИГИЕНУ НА РАБОЧИХ МЕСТАХ, ПРИ РАБОТЕ СО СТАНКАМИ И ОБОРУДОВАНИЕМ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Безопасные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производственные помещения, оборудование и рабочие места являются </a:t>
            </a:r>
            <a:r>
              <a:rPr lang="ru-RU" altLang="ru-RU" sz="3000" b="1" u="sng" dirty="0">
                <a:solidFill>
                  <a:schemeClr val="accent5">
                    <a:lumMod val="50000"/>
                  </a:schemeClr>
                </a:solidFill>
              </a:rPr>
              <a:t>обязательными условиями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безаварийной работы. </a:t>
            </a:r>
          </a:p>
        </p:txBody>
      </p:sp>
      <p:sp>
        <p:nvSpPr>
          <p:cNvPr id="3072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4F6E55-9194-4F63-B1FB-59ACBB2910C8}" type="slidenum">
              <a:rPr lang="ru-RU" altLang="ru-RU" sz="1000" smtClean="0">
                <a:solidFill>
                  <a:schemeClr val="tx2"/>
                </a:solidFill>
              </a:rPr>
              <a:pPr/>
              <a:t>16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rgbClr val="FFFF00"/>
                </a:solidFill>
              </a:rPr>
            </a:br>
            <a:r>
              <a:rPr lang="ru-RU" altLang="ru-RU" b="1" dirty="0" smtClean="0">
                <a:solidFill>
                  <a:srgbClr val="FFFF00"/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490788"/>
            <a:ext cx="7345363" cy="3749675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5: 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ОБЕСПЕЧИВАТЬ БЕЗОПАСНОСТЬ И ГИГИЕНУ НА РАБОЧИХ МЕСТАХ, ПРИ РАБОТЕ СО СТАНКАМИ И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ОБОРУДОВАНИЕМ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Создавая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безопасность и комфорт, легко превратить рабочее место в приятное для каждого работника – своего рода второй дом, куда человек будет приходить не только за зарплатой, но и в предвкушении новой интересной работы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A181E9-1F0A-43A3-9986-F270DD090455}" type="slidenum">
              <a:rPr lang="ru-RU" altLang="ru-RU" sz="1000" b="0" smtClean="0">
                <a:latin typeface="Garamond" pitchFamily="18" charset="0"/>
              </a:rPr>
              <a:pPr/>
              <a:t>17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2" name="Объект 1"/>
          <p:cNvSpPr>
            <a:spLocks noGrp="1"/>
          </p:cNvSpPr>
          <p:nvPr>
            <p:ph idx="1"/>
          </p:nvPr>
        </p:nvSpPr>
        <p:spPr>
          <a:xfrm>
            <a:off x="1042988" y="2395538"/>
            <a:ext cx="7191375" cy="38449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6: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500" b="1" dirty="0">
                <a:solidFill>
                  <a:schemeClr val="accent1">
                    <a:lumMod val="75000"/>
                  </a:schemeClr>
                </a:solidFill>
              </a:rPr>
              <a:t>ПОВЫШАТЬ КВАЛИФИКАЦИЮ – РАЗВИВАТЬ ПРОФЕССИОНАЛЬНЫЕ НАВЫКИ</a:t>
            </a: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sz="10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«Самым главным должно стать повышение квалификаций и образование сотрудников. Это всегда лежит в основе культуры безопасного поведения. Повышать образование и компетенции сотрудников – это значит, вкладывать в человека.»</a:t>
            </a:r>
          </a:p>
          <a:p>
            <a:pPr marL="0" indent="0" algn="r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7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27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CEEC5A-B42D-47B1-82A5-F98993ED534F}" type="slidenum">
              <a:rPr lang="ru-RU" altLang="ru-RU" sz="1000" smtClean="0">
                <a:solidFill>
                  <a:schemeClr val="tx2"/>
                </a:solidFill>
              </a:rPr>
              <a:pPr/>
              <a:t>18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692150"/>
            <a:ext cx="6799262" cy="15271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rgbClr val="FFFF00"/>
                </a:solidFill>
              </a:rPr>
            </a:br>
            <a:r>
              <a:rPr lang="ru-RU" altLang="ru-RU" b="1" dirty="0" smtClean="0">
                <a:solidFill>
                  <a:srgbClr val="FFFF00"/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2492375"/>
            <a:ext cx="6799262" cy="3529013"/>
          </a:xfrm>
        </p:spPr>
        <p:txBody>
          <a:bodyPr/>
          <a:lstStyle/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6: </a:t>
            </a:r>
          </a:p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</a:rPr>
              <a:t>ПОВЫШАТЬ КВАЛИФИКАЦИЮ – РАЗВИВАТЬ ПРОФЕССИОНАЛЬНЫЕ НАВЫКИ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  <a:t>Базовая основа формирования культуры безопасности и стратегии «нулевого травматизма» – это образование, улучшение качества знаний, повышение квалификаций и компетенций. В этом будущее</a:t>
            </a: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!»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altLang="ru-RU" sz="1700" b="1" dirty="0" smtClean="0">
                <a:solidFill>
                  <a:schemeClr val="accent5">
                    <a:lumMod val="50000"/>
                  </a:schemeClr>
                </a:solidFill>
              </a:rPr>
              <a:t>генеральный 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</a:rPr>
              <a:t>секретарь МАСО </a:t>
            </a:r>
            <a:r>
              <a:rPr lang="ru-RU" altLang="ru-RU" sz="1700" b="1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1700" b="1" dirty="0" err="1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76FD90-14E6-45C6-A241-669ACF5561A8}" type="slidenum">
              <a:rPr lang="ru-RU" altLang="ru-RU" sz="1000" b="0" smtClean="0">
                <a:latin typeface="Garamond" pitchFamily="18" charset="0"/>
              </a:rPr>
              <a:pPr/>
              <a:t>19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C000"/>
                </a:solidFill>
              </a:rPr>
              <a:t>концепция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1403350" y="2565400"/>
            <a:ext cx="6572250" cy="33956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Концепция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«Нулевой травматизм»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разработана Международной ассоциацией социального обеспечения (МАСО) и запущена в Сингапуре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4 сентября 2017 года на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XXI Всемирном конгрессе по безопасности и гигиене труда.</a:t>
            </a:r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1CBF05-DA78-430F-ACD2-CD0F15494DAC}" type="slidenum">
              <a:rPr lang="ru-RU" altLang="ru-RU" sz="1000" smtClean="0">
                <a:solidFill>
                  <a:schemeClr val="tx2"/>
                </a:solidFill>
              </a:rPr>
              <a:pPr/>
              <a:t>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2988" y="2322513"/>
            <a:ext cx="7058025" cy="37766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7: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ИНВЕСТИРОВАТЬ В КАДРЫ – МОТИВИРОВАТЬ ПОСРЕДСТВОМ УЧАСТИЯ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«Мотивируйте своих работников, привлекая их к решению всех вопросов охраны труда. Эти инвестиции окупаются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!»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стратегия «Vision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Zero»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2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4AAAB0-F035-4EBC-945D-C274EA36CFA8}" type="slidenum">
              <a:rPr lang="ru-RU" altLang="ru-RU" sz="1000" smtClean="0">
                <a:solidFill>
                  <a:schemeClr val="tx2"/>
                </a:solidFill>
              </a:rPr>
              <a:pPr/>
              <a:t>20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799263" cy="144621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349500"/>
            <a:ext cx="6799262" cy="3743325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7: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ИНВЕСТИРОВАТЬ В КАДРЫ – МОТИВИРОВАТЬ ПОСРЕДСТВОМ УЧАСТИЯ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Если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 работником советуются, например, когда оцениваются риски или разрабатываются рабочие инструкции, он активнее стремится следовать правилам.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358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581B14-AAEB-449E-8DAF-E25EA53769A9}" type="slidenum">
              <a:rPr lang="ru-RU" altLang="ru-RU" sz="1000" b="0" smtClean="0">
                <a:latin typeface="Garamond" pitchFamily="18" charset="0"/>
              </a:rPr>
              <a:pPr/>
              <a:t>21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971550" y="2378075"/>
            <a:ext cx="3995738" cy="3606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Руководство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 реализации концепции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«Vision Zero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 МАСО,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включающее семь «золотых правил» - практический инструмент управления в целях развития культуры безопасности и гигиены труда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868" name="Объект 6" descr="Картинки по запросу нулевой травматизм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354263"/>
            <a:ext cx="3095625" cy="3606800"/>
          </a:xfrm>
        </p:spPr>
      </p:pic>
      <p:sp>
        <p:nvSpPr>
          <p:cNvPr id="36869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  <a:p>
            <a:endParaRPr lang="ru-RU" altLang="ru-RU" sz="1000" smtClean="0">
              <a:solidFill>
                <a:schemeClr val="tx2"/>
              </a:solidFill>
            </a:endParaRPr>
          </a:p>
        </p:txBody>
      </p:sp>
      <p:sp>
        <p:nvSpPr>
          <p:cNvPr id="3687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A14ED7-A588-48A2-9BCF-2DC50B0F3D7D}" type="slidenum">
              <a:rPr lang="ru-RU" altLang="ru-RU" sz="1000" smtClean="0">
                <a:solidFill>
                  <a:schemeClr val="tx2"/>
                </a:solidFill>
              </a:rPr>
              <a:pPr/>
              <a:t>22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>
          <a:xfrm>
            <a:off x="1116013" y="836613"/>
            <a:ext cx="6985000" cy="136842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FF0000"/>
                </a:solidFill>
              </a:rPr>
              <a:t>ОХРАНА ТРУДА – БОЛЬШЕ, </a:t>
            </a:r>
            <a:br>
              <a:rPr lang="ru-RU" altLang="ru-RU" sz="3800" b="1" dirty="0" smtClean="0">
                <a:solidFill>
                  <a:srgbClr val="FF0000"/>
                </a:solidFill>
              </a:rPr>
            </a:br>
            <a:r>
              <a:rPr lang="ru-RU" altLang="ru-RU" sz="3800" b="1" dirty="0" smtClean="0">
                <a:solidFill>
                  <a:srgbClr val="FF0000"/>
                </a:solidFill>
              </a:rPr>
              <a:t>ЧЕМ ПРОСТО ОХРАНА ТРУДА</a:t>
            </a:r>
            <a:endParaRPr lang="ru-RU" altLang="ru-RU" sz="3800" dirty="0" smtClean="0">
              <a:solidFill>
                <a:srgbClr val="FF0000"/>
              </a:solidFill>
            </a:endParaRPr>
          </a:p>
        </p:txBody>
      </p:sp>
      <p:sp>
        <p:nvSpPr>
          <p:cNvPr id="28674" name="Объект 1"/>
          <p:cNvSpPr>
            <a:spLocks noGrp="1"/>
          </p:cNvSpPr>
          <p:nvPr>
            <p:ph idx="1"/>
          </p:nvPr>
        </p:nvSpPr>
        <p:spPr>
          <a:xfrm>
            <a:off x="1208088" y="2420938"/>
            <a:ext cx="6769100" cy="35401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100" b="1" dirty="0" smtClean="0">
                <a:solidFill>
                  <a:schemeClr val="accent5">
                    <a:lumMod val="50000"/>
                  </a:schemeClr>
                </a:solidFill>
              </a:rPr>
              <a:t>«Инвестиции </a:t>
            </a:r>
            <a:r>
              <a:rPr lang="ru-RU" altLang="ru-RU" sz="3100" b="1" dirty="0">
                <a:solidFill>
                  <a:schemeClr val="accent5">
                    <a:lumMod val="50000"/>
                  </a:schemeClr>
                </a:solidFill>
              </a:rPr>
              <a:t>в охрану труда позволяют избежать человеческих страданий и защитить самое ценное, что у нас есть, – нашу жизнь, наше здоровье и благополучие</a:t>
            </a:r>
            <a:r>
              <a:rPr lang="ru-RU" altLang="ru-RU" sz="3100" b="1" dirty="0" smtClean="0">
                <a:solidFill>
                  <a:schemeClr val="accent5">
                    <a:lumMod val="50000"/>
                  </a:schemeClr>
                </a:solidFill>
              </a:rPr>
              <a:t>.»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200" dirty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sz="2200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2200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2200" dirty="0" err="1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E6D645-AC0F-4697-8536-D4689DFEC158}" type="slidenum">
              <a:rPr lang="ru-RU" altLang="ru-RU" sz="1000" smtClean="0">
                <a:solidFill>
                  <a:schemeClr val="tx2"/>
                </a:solidFill>
              </a:rPr>
              <a:pPr/>
              <a:t>23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>
          <a:xfrm>
            <a:off x="1176338" y="836613"/>
            <a:ext cx="6799262" cy="13827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3400" b="1" dirty="0" smtClean="0">
                <a:ln>
                  <a:noFill/>
                </a:ln>
                <a:solidFill>
                  <a:srgbClr val="FF0000"/>
                </a:solidFill>
              </a:rPr>
              <a:t>ОХРАНА</a:t>
            </a:r>
            <a:r>
              <a:rPr lang="ru-RU" altLang="ru-RU" sz="3400" b="1" dirty="0" smtClean="0">
                <a:ln>
                  <a:noFill/>
                </a:ln>
                <a:solidFill>
                  <a:srgbClr val="FFC000"/>
                </a:solidFill>
              </a:rPr>
              <a:t> </a:t>
            </a:r>
            <a:r>
              <a:rPr lang="ru-RU" altLang="ru-RU" sz="3400" b="1" dirty="0" smtClean="0">
                <a:ln>
                  <a:noFill/>
                </a:ln>
                <a:solidFill>
                  <a:srgbClr val="FF0000"/>
                </a:solidFill>
              </a:rPr>
              <a:t>ТРУДА – БОЛЬШЕ, </a:t>
            </a:r>
            <a:br>
              <a:rPr lang="ru-RU" altLang="ru-RU" sz="34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altLang="ru-RU" sz="3400" b="1" dirty="0" smtClean="0">
                <a:ln>
                  <a:noFill/>
                </a:ln>
                <a:solidFill>
                  <a:srgbClr val="FF0000"/>
                </a:solidFill>
              </a:rPr>
              <a:t>ЧЕМ ПРОСТО ОХРАНА ТРУДА</a:t>
            </a:r>
          </a:p>
        </p:txBody>
      </p:sp>
      <p:sp>
        <p:nvSpPr>
          <p:cNvPr id="29698" name="Объект 1"/>
          <p:cNvSpPr>
            <a:spLocks noGrp="1"/>
          </p:cNvSpPr>
          <p:nvPr>
            <p:ph idx="1"/>
          </p:nvPr>
        </p:nvSpPr>
        <p:spPr>
          <a:xfrm>
            <a:off x="976313" y="2349500"/>
            <a:ext cx="7200900" cy="36115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Реализация стратегии профилактики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«Vision Zero» требует активного вклада многих участников предприятия.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Успех или неудача в реализации стратегии будут в конечном итоге зависеть от приверженности работодателей и руководителей предприятия, </a:t>
            </a:r>
            <a:r>
              <a:rPr lang="ru-RU" altLang="ru-RU" sz="3000" b="1" dirty="0" err="1">
                <a:solidFill>
                  <a:schemeClr val="accent5">
                    <a:lumMod val="50000"/>
                  </a:schemeClr>
                </a:solidFill>
              </a:rPr>
              <a:t>мотивированности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 менеджеров и бдительности работников.</a:t>
            </a:r>
          </a:p>
        </p:txBody>
      </p:sp>
      <p:sp>
        <p:nvSpPr>
          <p:cNvPr id="3891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891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795E10-F346-4CA9-B9AD-4F4AEA935FA8}" type="slidenum">
              <a:rPr lang="ru-RU" altLang="ru-RU" sz="1000" smtClean="0">
                <a:solidFill>
                  <a:schemeClr val="tx2"/>
                </a:solidFill>
              </a:rPr>
              <a:pPr/>
              <a:t>24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FFC000"/>
                </a:solidFill>
              </a:rPr>
              <a:t>концепция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349500"/>
            <a:ext cx="6799262" cy="4175125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«Vision Zero» - это </a:t>
            </a:r>
            <a:r>
              <a:rPr lang="ru-RU" sz="2800" b="1" u="sng" dirty="0">
                <a:solidFill>
                  <a:srgbClr val="7030A0"/>
                </a:solidFill>
                <a:hlinkClick r:id="rId2" action="ppaction://hlinkfile"/>
              </a:rPr>
              <a:t>трансформационный подход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профилактике!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Подход,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когда Лидер ориентирован на создание </a:t>
            </a:r>
            <a:r>
              <a:rPr lang="ru-RU" sz="2800" b="1" dirty="0">
                <a:solidFill>
                  <a:srgbClr val="FF0000"/>
                </a:solidFill>
              </a:rPr>
              <a:t>долговременных отношений с подчинёнными.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Он стремится преобразовать их так, чтобы они стремились к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сверх достижениям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800" b="1" dirty="0">
                <a:solidFill>
                  <a:srgbClr val="FF0000"/>
                </a:solidFill>
              </a:rPr>
              <a:t>Лидер прогнозирует изменения в организации, взгляды, ценности и </a:t>
            </a:r>
            <a:r>
              <a:rPr lang="ru-RU" sz="2800" b="1" dirty="0" smtClean="0">
                <a:solidFill>
                  <a:srgbClr val="FF0000"/>
                </a:solidFill>
              </a:rPr>
              <a:t>идеи.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3994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BC14D4-070E-4EE1-9680-C0B8F20906CB}" type="slidenum">
              <a:rPr lang="ru-RU" altLang="ru-RU" sz="1000" b="0" smtClean="0">
                <a:latin typeface="Garamond" pitchFamily="18" charset="0"/>
              </a:rPr>
              <a:pPr/>
              <a:t>25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211263" y="765175"/>
            <a:ext cx="6799262" cy="14398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3400" b="1" dirty="0" smtClean="0">
                <a:ln>
                  <a:noFill/>
                </a:ln>
                <a:solidFill>
                  <a:srgbClr val="FF0000"/>
                </a:solidFill>
              </a:rPr>
              <a:t>ОХРАНА ТРУДА – БОЛЬШЕ, </a:t>
            </a:r>
            <a:br>
              <a:rPr lang="ru-RU" altLang="ru-RU" sz="34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altLang="ru-RU" sz="3400" b="1" dirty="0" smtClean="0">
                <a:ln>
                  <a:noFill/>
                </a:ln>
                <a:solidFill>
                  <a:srgbClr val="FF0000"/>
                </a:solidFill>
              </a:rPr>
              <a:t>ЧЕМ ПРОСТО ОХРАНА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420938"/>
            <a:ext cx="6799262" cy="3819525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400" b="1" dirty="0">
                <a:solidFill>
                  <a:schemeClr val="accent5">
                    <a:lumMod val="50000"/>
                  </a:schemeClr>
                </a:solidFill>
              </a:rPr>
              <a:t>«Все мы должны стремиться к </a:t>
            </a:r>
            <a:r>
              <a:rPr lang="ru-RU" altLang="ru-RU" sz="3400" b="1" dirty="0" smtClean="0">
                <a:solidFill>
                  <a:schemeClr val="accent5">
                    <a:lumMod val="50000"/>
                  </a:schemeClr>
                </a:solidFill>
              </a:rPr>
              <a:t>Нулевому </a:t>
            </a:r>
            <a:r>
              <a:rPr lang="ru-RU" altLang="ru-RU" sz="3400" b="1" dirty="0">
                <a:solidFill>
                  <a:schemeClr val="accent5">
                    <a:lumMod val="50000"/>
                  </a:schemeClr>
                </a:solidFill>
              </a:rPr>
              <a:t>травматизму. Многим это покажется невозможным, но это не так.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400" b="1" dirty="0">
                <a:solidFill>
                  <a:schemeClr val="accent5">
                    <a:lumMod val="50000"/>
                  </a:schemeClr>
                </a:solidFill>
              </a:rPr>
              <a:t>Более 3 млн сотрудников умирают на производстве.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400" b="1" dirty="0">
                <a:solidFill>
                  <a:schemeClr val="accent5">
                    <a:lumMod val="50000"/>
                  </a:schemeClr>
                </a:solidFill>
              </a:rPr>
              <a:t>Поэтому </a:t>
            </a:r>
            <a:r>
              <a:rPr lang="ru-RU" altLang="ru-RU" sz="3400" b="1" dirty="0">
                <a:solidFill>
                  <a:srgbClr val="FF0000"/>
                </a:solidFill>
              </a:rPr>
              <a:t>охрана труда </a:t>
            </a:r>
            <a:r>
              <a:rPr lang="ru-RU" altLang="ru-RU" sz="3400" b="1" dirty="0">
                <a:solidFill>
                  <a:schemeClr val="accent5">
                    <a:lumMod val="50000"/>
                  </a:schemeClr>
                </a:solidFill>
              </a:rPr>
              <a:t>должна быть гораздо </a:t>
            </a:r>
            <a:r>
              <a:rPr lang="ru-RU" altLang="ru-RU" sz="3400" b="1" dirty="0">
                <a:solidFill>
                  <a:srgbClr val="FF0000"/>
                </a:solidFill>
              </a:rPr>
              <a:t>больше, чем просто </a:t>
            </a:r>
            <a:r>
              <a:rPr lang="ru-RU" altLang="ru-RU" sz="3400" b="1" cap="small" dirty="0">
                <a:solidFill>
                  <a:srgbClr val="FF0000"/>
                </a:solidFill>
              </a:rPr>
              <a:t>охрана труда</a:t>
            </a:r>
            <a:r>
              <a:rPr lang="ru-RU" altLang="ru-RU" sz="3400" b="1" dirty="0">
                <a:solidFill>
                  <a:srgbClr val="FF0000"/>
                </a:solidFill>
              </a:rPr>
              <a:t>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400" b="1" dirty="0">
                <a:solidFill>
                  <a:schemeClr val="accent5">
                    <a:lumMod val="50000"/>
                  </a:schemeClr>
                </a:solidFill>
              </a:rPr>
              <a:t>Эта работа </a:t>
            </a:r>
            <a:r>
              <a:rPr lang="ru-RU" altLang="ru-RU" sz="3400" b="1" cap="small" dirty="0">
                <a:solidFill>
                  <a:srgbClr val="FF0000"/>
                </a:solidFill>
              </a:rPr>
              <a:t>должна начинаться </a:t>
            </a:r>
            <a:r>
              <a:rPr lang="ru-RU" altLang="ru-RU" sz="3400" b="1" dirty="0">
                <a:solidFill>
                  <a:schemeClr val="accent5">
                    <a:lumMod val="50000"/>
                  </a:schemeClr>
                </a:solidFill>
              </a:rPr>
              <a:t>до рабочего места. Она должна начинаться </a:t>
            </a:r>
            <a:r>
              <a:rPr lang="ru-RU" altLang="ru-RU" sz="3400" b="1" cap="small" dirty="0">
                <a:solidFill>
                  <a:srgbClr val="FF0000"/>
                </a:solidFill>
              </a:rPr>
              <a:t>с образования, семьи и общества</a:t>
            </a:r>
            <a:r>
              <a:rPr lang="ru-RU" altLang="ru-RU" sz="3400" b="1" dirty="0">
                <a:solidFill>
                  <a:schemeClr val="accent5">
                    <a:lumMod val="50000"/>
                  </a:schemeClr>
                </a:solidFill>
              </a:rPr>
              <a:t>».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4096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2BD5C9-4012-4FEE-AF89-EE43E70C0B49}" type="slidenum">
              <a:rPr lang="ru-RU" altLang="ru-RU" sz="1000" b="0" smtClean="0">
                <a:latin typeface="Garamond" pitchFamily="18" charset="0"/>
              </a:rPr>
              <a:pPr/>
              <a:t>26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3400" b="1" dirty="0">
                <a:ln>
                  <a:noFill/>
                </a:ln>
                <a:solidFill>
                  <a:srgbClr val="FF0000"/>
                </a:solidFill>
              </a:rPr>
              <a:t>ОХРАНА ТРУДА – БОЛЬШЕ, </a:t>
            </a:r>
            <a:br>
              <a:rPr lang="ru-RU" altLang="ru-RU" sz="3400" b="1" dirty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altLang="ru-RU" sz="3400" b="1" dirty="0">
                <a:ln>
                  <a:noFill/>
                </a:ln>
                <a:solidFill>
                  <a:srgbClr val="FF0000"/>
                </a:solidFill>
              </a:rPr>
              <a:t>ЧЕМ ПРОСТО ОХРАНА ТРУДА</a:t>
            </a:r>
            <a:endParaRPr lang="ru-RU" sz="3400" b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636838"/>
            <a:ext cx="6799262" cy="324008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34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400" b="1" dirty="0" smtClean="0">
                <a:solidFill>
                  <a:srgbClr val="FF0000"/>
                </a:solidFill>
              </a:rPr>
              <a:t>ОХРАНА ТРУДА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400" b="1" dirty="0" smtClean="0">
                <a:solidFill>
                  <a:srgbClr val="FF0000"/>
                </a:solidFill>
              </a:rPr>
              <a:t>ДОЛЖНА НАЧИНАТЬСЯ С ОБРАЗОВАНИЯ, СЕМЬИ И ОБЩЕСТВА,</a:t>
            </a:r>
            <a:endParaRPr lang="ru-RU" altLang="ru-RU" sz="3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r">
              <a:defRPr/>
            </a:pPr>
            <a:r>
              <a:rPr lang="ru-RU" dirty="0" smtClean="0">
                <a:solidFill>
                  <a:srgbClr val="FFFF00"/>
                </a:solidFill>
              </a:rPr>
              <a:t>………………………………..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ru-RU" dirty="0">
              <a:solidFill>
                <a:srgbClr val="FFFF0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5000" dirty="0" smtClean="0">
                <a:solidFill>
                  <a:srgbClr val="FFFF00"/>
                </a:solidFill>
              </a:rPr>
              <a:t>Спасибо за внимание</a:t>
            </a:r>
            <a:endParaRPr lang="ru-RU" sz="50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43663" y="5876925"/>
            <a:ext cx="1149350" cy="2794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30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7082F1-DDD1-4D30-9520-A1A0A2B0A811}" type="slidenum">
              <a:rPr lang="ru-RU" altLang="ru-RU" sz="1000" b="0" smtClean="0">
                <a:latin typeface="Garamond" pitchFamily="18" charset="0"/>
              </a:rPr>
              <a:pPr/>
              <a:t>28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1176338" y="2398713"/>
            <a:ext cx="6924675" cy="384175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Жизнь священна, и у каждого человека есть право вернуться домой живым после работы. 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От того, каким будет будущее сферы охраны труда, без сомнения, зависит жизнь как нынешнего, так и следующего поколений».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2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4900613" y="6140450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..</a:t>
            </a:r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DA8087-4C2F-4FEF-83C9-A5536726415A}" type="slidenum">
              <a:rPr lang="ru-RU" altLang="ru-RU" sz="1000" smtClean="0">
                <a:solidFill>
                  <a:schemeClr val="tx2"/>
                </a:solidFill>
              </a:rPr>
              <a:pPr/>
              <a:t>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1258888" y="765175"/>
            <a:ext cx="6985000" cy="128428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1079500" y="2432050"/>
            <a:ext cx="6985000" cy="35290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«Vision Zero» или «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Нулевой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травматизм»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это качественно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новый подход к организации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профилактики, объединяющий три направления –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безопасность,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rgbClr val="009900"/>
                </a:solidFill>
              </a:rPr>
              <a:t>гигиену труда (здоровья)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благополучие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работников на всех уровнях производства (работы).</a:t>
            </a:r>
            <a:endParaRPr lang="ru-RU" alt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3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B75A1B-D43F-4CD8-82C5-3C0E7F5B680E}" type="slidenum">
              <a:rPr lang="ru-RU" altLang="ru-RU" sz="1000" smtClean="0">
                <a:solidFill>
                  <a:schemeClr val="tx2"/>
                </a:solidFill>
              </a:rPr>
              <a:pPr/>
              <a:t>4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FFC000"/>
                </a:solidFill>
              </a:rPr>
              <a:t>концепция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349500"/>
            <a:ext cx="6799262" cy="4175125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«Vision Zero» - это </a:t>
            </a:r>
            <a:r>
              <a:rPr lang="ru-RU" sz="2800" b="1" u="sng" dirty="0">
                <a:solidFill>
                  <a:srgbClr val="7030A0"/>
                </a:solidFill>
                <a:hlinkClick r:id="rId2" action="ppaction://hlinkfile"/>
              </a:rPr>
              <a:t>трансформационный подход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профилактике!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Подход,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когда Лидер ориентирован на создание 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долговременных отношений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 подчинёнными. Он стремится преобразовать их так, чтобы они стремились к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сверх достижениям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. Лидер прогнозирует изменения в организации, взгляды, ценности 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идеи.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C81BD0-D1E7-403E-B362-A9C93DD823CD}" type="slidenum">
              <a:rPr lang="ru-RU" altLang="ru-RU" sz="1000" b="0" smtClean="0">
                <a:latin typeface="Garamond" pitchFamily="18" charset="0"/>
              </a:rPr>
              <a:pPr/>
              <a:t>5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1176338" y="2492375"/>
            <a:ext cx="6799262" cy="3673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В основе нового подхода к обеспечению безопасности и гигиены труда - осознанная деятельность всех участников производственного процесса, начиная от собственника предприятия и заканчивая работниками, с целью предотвратить любые несчастные случаи на производстве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. </a:t>
            </a:r>
          </a:p>
        </p:txBody>
      </p:sp>
      <p:sp>
        <p:nvSpPr>
          <p:cNvPr id="2048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5D7926-6923-4424-88A7-19644513B4EA}" type="slidenum">
              <a:rPr lang="ru-RU" altLang="ru-RU" sz="1000" smtClean="0">
                <a:solidFill>
                  <a:schemeClr val="tx2"/>
                </a:solidFill>
              </a:rPr>
              <a:pPr/>
              <a:t>6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769100" cy="143986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rgbClr val="FFFF00"/>
                </a:solidFill>
              </a:rPr>
            </a:br>
            <a:r>
              <a:rPr lang="ru-RU" altLang="ru-RU" b="1" dirty="0" smtClean="0">
                <a:solidFill>
                  <a:srgbClr val="FFFF00"/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1116013" y="2420938"/>
            <a:ext cx="7056437" cy="3744912"/>
          </a:xfrm>
        </p:spPr>
        <p:txBody>
          <a:bodyPr rtlCol="0">
            <a:normAutofit fontScale="85000" lnSpcReduction="10000"/>
          </a:bodyPr>
          <a:lstStyle/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200" b="1" dirty="0" smtClean="0">
                <a:solidFill>
                  <a:srgbClr val="FF0000"/>
                </a:solidFill>
              </a:rPr>
              <a:t>1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. Стать лидером – показать приверженность принципам.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2. Выявлять угрозы – контролировать риски.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3">
                    <a:lumMod val="75000"/>
                  </a:schemeClr>
                </a:solidFill>
              </a:rPr>
              <a:t>3. Определять цели – разрабатывать программы.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rgbClr val="002060"/>
                </a:solidFill>
              </a:rPr>
              <a:t>4. Создать систему безопасности и гигиены труда – достичь высокого уровня организации.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5. Обеспечивать безопасность и гигиену на рабочих местах, при работе со станками и оборудованием.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6. Повышать квалификацию – развивать профессиональные навыки.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7. Инвестировать в кадры – мотивировать посредством участия.</a:t>
            </a:r>
          </a:p>
        </p:txBody>
      </p:sp>
      <p:sp>
        <p:nvSpPr>
          <p:cNvPr id="2150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150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538CBE-5990-41EE-9EB1-A2CE99B8809B}" type="slidenum">
              <a:rPr lang="ru-RU" altLang="ru-RU" sz="1000" smtClean="0">
                <a:solidFill>
                  <a:schemeClr val="tx2"/>
                </a:solidFill>
              </a:rPr>
              <a:pPr/>
              <a:t>7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450" y="2565400"/>
            <a:ext cx="6840538" cy="35607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 smtClean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Лидерство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— это не только про руководителей, это про всех нас.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Мы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можем стать лидерами каждый на своем рабочем месте и нести личную ответственность за безопасность.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B2A473-C023-4AFC-B0D5-9DFA016B4B24}" type="slidenum">
              <a:rPr lang="ru-RU" altLang="ru-RU" sz="1000" smtClean="0">
                <a:solidFill>
                  <a:schemeClr val="tx2"/>
                </a:solidFill>
              </a:rPr>
              <a:pPr/>
              <a:t>8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2565400"/>
            <a:ext cx="7343775" cy="3395663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Суть правила номер один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то, как поступают сами руководители разных уровней, с чем они мирятся и на чём настаивают, определяет норму поведения остальных работников.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2ABE29-D90A-4837-8B88-58899FDBDD31}" type="slidenum">
              <a:rPr lang="ru-RU" altLang="ru-RU" sz="1000" smtClean="0">
                <a:solidFill>
                  <a:schemeClr val="tx2"/>
                </a:solidFill>
              </a:rPr>
              <a:pPr/>
              <a:t>9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3171</TotalTime>
  <Words>1249</Words>
  <Application>Microsoft Office PowerPoint</Application>
  <PresentationFormat>Экран (4:3)</PresentationFormat>
  <Paragraphs>197</Paragraphs>
  <Slides>28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Times New Roman</vt:lpstr>
      <vt:lpstr>Arial</vt:lpstr>
      <vt:lpstr>Garamond</vt:lpstr>
      <vt:lpstr>Symbol</vt:lpstr>
      <vt:lpstr>Натуральные материалы</vt:lpstr>
      <vt:lpstr>  Концепция «Нулевой травматизм»  Международной ассоциации социального обеспечения (ISSA). Новый подход в профилактике несчастных случаев. </vt:lpstr>
      <vt:lpstr>концепция «Vision Zero»</vt:lpstr>
      <vt:lpstr>концепция «Vision Zero»</vt:lpstr>
      <vt:lpstr>концепция «Vision Zero»</vt:lpstr>
      <vt:lpstr>концепция «Vision Zero»</vt:lpstr>
      <vt:lpstr>концепция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концепция «Vision Zero»</vt:lpstr>
      <vt:lpstr>ОХРАНА ТРУДА – БОЛЬШЕ,  ЧЕМ ПРОСТО ОХРАНА ТРУДА</vt:lpstr>
      <vt:lpstr>ОХРАНА ТРУДА – БОЛЬШЕ,  ЧЕМ ПРОСТО ОХРАНА ТРУДА</vt:lpstr>
      <vt:lpstr>концепция «Vision Zero»</vt:lpstr>
      <vt:lpstr>ОХРАНА ТРУДА – БОЛЬШЕ,  ЧЕМ ПРОСТО ОХРАНА ТРУДА</vt:lpstr>
      <vt:lpstr>ОХРАНА ТРУДА – БОЛЬШЕ,  ЧЕМ ПРОСТО ОХРАНА ТРУДА</vt:lpstr>
      <vt:lpstr>………………………………..</vt:lpstr>
    </vt:vector>
  </TitlesOfParts>
  <Company>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 системы управления охраной труда. Планирование, подготовка, проведение и оформление результатов</dc:title>
  <dc:creator>User</dc:creator>
  <cp:lastModifiedBy>user</cp:lastModifiedBy>
  <cp:revision>454</cp:revision>
  <cp:lastPrinted>2018-02-14T13:31:16Z</cp:lastPrinted>
  <dcterms:created xsi:type="dcterms:W3CDTF">2009-02-07T15:37:04Z</dcterms:created>
  <dcterms:modified xsi:type="dcterms:W3CDTF">2018-06-05T12:41:42Z</dcterms:modified>
</cp:coreProperties>
</file>