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5" r:id="rId2"/>
    <p:sldId id="256" r:id="rId3"/>
    <p:sldId id="257" r:id="rId4"/>
    <p:sldId id="258" r:id="rId5"/>
    <p:sldId id="260" r:id="rId6"/>
    <p:sldId id="261" r:id="rId7"/>
    <p:sldId id="262" r:id="rId8"/>
    <p:sldId id="284" r:id="rId9"/>
    <p:sldId id="263" r:id="rId10"/>
    <p:sldId id="264" r:id="rId11"/>
    <p:sldId id="290" r:id="rId12"/>
    <p:sldId id="291" r:id="rId13"/>
    <p:sldId id="292" r:id="rId14"/>
    <p:sldId id="265" r:id="rId15"/>
    <p:sldId id="266" r:id="rId16"/>
    <p:sldId id="267" r:id="rId17"/>
    <p:sldId id="286" r:id="rId18"/>
    <p:sldId id="287" r:id="rId19"/>
    <p:sldId id="288" r:id="rId20"/>
    <p:sldId id="289" r:id="rId21"/>
    <p:sldId id="293" r:id="rId22"/>
    <p:sldId id="294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DF0D0-C297-4B40-809B-12A75BB03CAF}" type="doc">
      <dgm:prSet loTypeId="urn:microsoft.com/office/officeart/2005/8/layout/venn1" loCatId="relationship" qsTypeId="urn:microsoft.com/office/officeart/2005/8/quickstyle/simple4" qsCatId="simple" csTypeId="urn:microsoft.com/office/officeart/2005/8/colors/colorful3" csCatId="colorful" phldr="1"/>
      <dgm:spPr/>
    </dgm:pt>
    <dgm:pt modelId="{F04BABA0-671C-49CC-978A-F64FFFF6526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  <a:latin typeface="Arial Narrow" pitchFamily="34" charset="0"/>
              <a:cs typeface="Times New Roman" pitchFamily="18" charset="0"/>
            </a:rPr>
            <a:t>1. Стать лидером – показать приверженность принципам</a:t>
          </a:r>
          <a:endParaRPr lang="ru-RU" sz="1400" b="1" dirty="0">
            <a:solidFill>
              <a:srgbClr val="C00000"/>
            </a:solidFill>
            <a:latin typeface="Arial Narrow" pitchFamily="34" charset="0"/>
          </a:endParaRPr>
        </a:p>
      </dgm:t>
    </dgm:pt>
    <dgm:pt modelId="{D7B3ADE3-14A3-485B-B5A9-9D977A7C41A9}" type="parTrans" cxnId="{D4F44662-18E8-46EF-973C-151E12E4EF68}">
      <dgm:prSet/>
      <dgm:spPr/>
      <dgm:t>
        <a:bodyPr/>
        <a:lstStyle/>
        <a:p>
          <a:endParaRPr lang="ru-RU"/>
        </a:p>
      </dgm:t>
    </dgm:pt>
    <dgm:pt modelId="{E403B9A0-9536-4EC6-ADA3-06D72D90AED6}" type="sibTrans" cxnId="{D4F44662-18E8-46EF-973C-151E12E4EF68}">
      <dgm:prSet/>
      <dgm:spPr/>
      <dgm:t>
        <a:bodyPr/>
        <a:lstStyle/>
        <a:p>
          <a:endParaRPr lang="ru-RU"/>
        </a:p>
      </dgm:t>
    </dgm:pt>
    <dgm:pt modelId="{2E4E5919-DAE3-4913-A7EC-2780050D4DB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B050"/>
              </a:solidFill>
              <a:latin typeface="Arial Narrow" pitchFamily="34" charset="0"/>
              <a:cs typeface="Times New Roman" pitchFamily="18" charset="0"/>
            </a:rPr>
            <a:t>2. Выявлять угрозы – контролировать риски</a:t>
          </a:r>
          <a:endParaRPr lang="ru-RU" sz="1400" b="1" dirty="0">
            <a:solidFill>
              <a:srgbClr val="00B050"/>
            </a:solidFill>
            <a:latin typeface="Arial Narrow" pitchFamily="34" charset="0"/>
          </a:endParaRPr>
        </a:p>
      </dgm:t>
    </dgm:pt>
    <dgm:pt modelId="{244AC714-8FDD-4BC8-8F06-1973B8FB2470}" type="parTrans" cxnId="{4AF81137-8DBB-487A-8C53-C2FB8EF71848}">
      <dgm:prSet/>
      <dgm:spPr/>
      <dgm:t>
        <a:bodyPr/>
        <a:lstStyle/>
        <a:p>
          <a:endParaRPr lang="ru-RU"/>
        </a:p>
      </dgm:t>
    </dgm:pt>
    <dgm:pt modelId="{A9251776-37A1-4273-9291-56A6BEA249E4}" type="sibTrans" cxnId="{4AF81137-8DBB-487A-8C53-C2FB8EF71848}">
      <dgm:prSet/>
      <dgm:spPr/>
      <dgm:t>
        <a:bodyPr/>
        <a:lstStyle/>
        <a:p>
          <a:endParaRPr lang="ru-RU"/>
        </a:p>
      </dgm:t>
    </dgm:pt>
    <dgm:pt modelId="{44BC4063-A9FA-4FF3-B6A0-27077AC3389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rPr>
            <a:t>3. Определять цели – разрабатывать программы</a:t>
          </a:r>
          <a:endParaRPr lang="ru-RU" sz="1400" b="1" dirty="0">
            <a:solidFill>
              <a:srgbClr val="0070C0"/>
            </a:solidFill>
            <a:latin typeface="Arial Narrow" pitchFamily="34" charset="0"/>
          </a:endParaRPr>
        </a:p>
      </dgm:t>
    </dgm:pt>
    <dgm:pt modelId="{2C3FB71B-282E-4970-B29C-65EBC7842844}" type="parTrans" cxnId="{2AA377DE-57EF-43D4-A6FD-FD4A840E8CE8}">
      <dgm:prSet/>
      <dgm:spPr/>
      <dgm:t>
        <a:bodyPr/>
        <a:lstStyle/>
        <a:p>
          <a:endParaRPr lang="ru-RU"/>
        </a:p>
      </dgm:t>
    </dgm:pt>
    <dgm:pt modelId="{DB9B7E52-4CDE-45F6-BC46-205150DB694E}" type="sibTrans" cxnId="{2AA377DE-57EF-43D4-A6FD-FD4A840E8CE8}">
      <dgm:prSet/>
      <dgm:spPr/>
      <dgm:t>
        <a:bodyPr/>
        <a:lstStyle/>
        <a:p>
          <a:endParaRPr lang="ru-RU"/>
        </a:p>
      </dgm:t>
    </dgm:pt>
    <dgm:pt modelId="{28724AE3-7870-4B03-9945-02E76277984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4. Создать систему безопасности и гигиены труда – достичь высокого уровня организации</a:t>
          </a:r>
          <a:endParaRPr lang="ru-RU" sz="1400" b="1" dirty="0">
            <a:solidFill>
              <a:srgbClr val="002060"/>
            </a:solidFill>
            <a:latin typeface="Arial Narrow" pitchFamily="34" charset="0"/>
          </a:endParaRPr>
        </a:p>
      </dgm:t>
    </dgm:pt>
    <dgm:pt modelId="{102168F2-E391-46DC-B3FA-C4DAE7FBA382}" type="parTrans" cxnId="{468330FF-B873-4143-8C87-9122CE4D75D9}">
      <dgm:prSet/>
      <dgm:spPr/>
      <dgm:t>
        <a:bodyPr/>
        <a:lstStyle/>
        <a:p>
          <a:endParaRPr lang="ru-RU"/>
        </a:p>
      </dgm:t>
    </dgm:pt>
    <dgm:pt modelId="{9F7364E2-EBE1-47A8-8D49-C905481D6018}" type="sibTrans" cxnId="{468330FF-B873-4143-8C87-9122CE4D75D9}">
      <dgm:prSet/>
      <dgm:spPr/>
      <dgm:t>
        <a:bodyPr/>
        <a:lstStyle/>
        <a:p>
          <a:endParaRPr lang="ru-RU"/>
        </a:p>
      </dgm:t>
    </dgm:pt>
    <dgm:pt modelId="{6DD2761F-F408-4B01-8305-F332494DDE8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7030A0"/>
              </a:solidFill>
              <a:latin typeface="Arial Narrow" pitchFamily="34" charset="0"/>
              <a:cs typeface="Times New Roman" pitchFamily="18" charset="0"/>
            </a:rPr>
            <a:t>5. Обеспечивать безопасность и гигиену на рабочих местах, при работе со станками и оборудованием </a:t>
          </a:r>
          <a:endParaRPr lang="ru-RU" sz="1400" b="1" dirty="0">
            <a:solidFill>
              <a:srgbClr val="7030A0"/>
            </a:solidFill>
            <a:latin typeface="Arial Narrow" pitchFamily="34" charset="0"/>
          </a:endParaRPr>
        </a:p>
      </dgm:t>
    </dgm:pt>
    <dgm:pt modelId="{E7F23D97-4965-41F5-ADB3-356FF0A5220C}" type="parTrans" cxnId="{6C49AF59-66E6-41B5-8B12-684BEC7653C4}">
      <dgm:prSet/>
      <dgm:spPr/>
      <dgm:t>
        <a:bodyPr/>
        <a:lstStyle/>
        <a:p>
          <a:endParaRPr lang="ru-RU"/>
        </a:p>
      </dgm:t>
    </dgm:pt>
    <dgm:pt modelId="{72046963-976F-4B89-B7D1-2BA93D17BC78}" type="sibTrans" cxnId="{6C49AF59-66E6-41B5-8B12-684BEC7653C4}">
      <dgm:prSet/>
      <dgm:spPr/>
      <dgm:t>
        <a:bodyPr/>
        <a:lstStyle/>
        <a:p>
          <a:endParaRPr lang="ru-RU"/>
        </a:p>
      </dgm:t>
    </dgm:pt>
    <dgm:pt modelId="{8E996CDC-556B-456D-989D-8B65F9B5AC86}">
      <dgm:prSet custT="1"/>
      <dgm:spPr/>
      <dgm:t>
        <a:bodyPr/>
        <a:lstStyle/>
        <a:p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Times New Roman" pitchFamily="18" charset="0"/>
            </a:rPr>
            <a:t>6. Повышать квалификацию – развивать профессиональные навыки</a:t>
          </a:r>
        </a:p>
      </dgm:t>
    </dgm:pt>
    <dgm:pt modelId="{15E7D66F-05EA-4655-852D-01554E04794B}" type="parTrans" cxnId="{715667E4-28A1-48DA-9DE8-64300C002C10}">
      <dgm:prSet/>
      <dgm:spPr/>
      <dgm:t>
        <a:bodyPr/>
        <a:lstStyle/>
        <a:p>
          <a:endParaRPr lang="ru-RU"/>
        </a:p>
      </dgm:t>
    </dgm:pt>
    <dgm:pt modelId="{BA7FAEB0-54A7-400F-A780-A9B7F6F576FD}" type="sibTrans" cxnId="{715667E4-28A1-48DA-9DE8-64300C002C10}">
      <dgm:prSet/>
      <dgm:spPr/>
      <dgm:t>
        <a:bodyPr/>
        <a:lstStyle/>
        <a:p>
          <a:endParaRPr lang="ru-RU"/>
        </a:p>
      </dgm:t>
    </dgm:pt>
    <dgm:pt modelId="{42CCB8C8-E04C-49C0-9225-AED9D1B69A2D}">
      <dgm:prSet custT="1"/>
      <dgm:spPr/>
      <dgm:t>
        <a:bodyPr/>
        <a:lstStyle/>
        <a:p>
          <a:r>
            <a:rPr lang="ru-RU" sz="1400" b="1" dirty="0" smtClean="0">
              <a:solidFill>
                <a:schemeClr val="accent3">
                  <a:lumMod val="75000"/>
                </a:schemeClr>
              </a:solidFill>
              <a:latin typeface="Arial Narrow" pitchFamily="34" charset="0"/>
              <a:cs typeface="Times New Roman" pitchFamily="18" charset="0"/>
            </a:rPr>
            <a:t>7. Инвестировать в кадры – мотивировать посредством участия</a:t>
          </a:r>
        </a:p>
      </dgm:t>
    </dgm:pt>
    <dgm:pt modelId="{625E9A65-8CFC-4400-B5F3-784FF0AF001F}" type="parTrans" cxnId="{EA62819A-B4DE-4EF8-B918-C7D27FD3E4D2}">
      <dgm:prSet/>
      <dgm:spPr/>
      <dgm:t>
        <a:bodyPr/>
        <a:lstStyle/>
        <a:p>
          <a:endParaRPr lang="ru-RU"/>
        </a:p>
      </dgm:t>
    </dgm:pt>
    <dgm:pt modelId="{1FB98C3E-6F32-4DE9-A5E7-F049C91B6CEB}" type="sibTrans" cxnId="{EA62819A-B4DE-4EF8-B918-C7D27FD3E4D2}">
      <dgm:prSet/>
      <dgm:spPr/>
      <dgm:t>
        <a:bodyPr/>
        <a:lstStyle/>
        <a:p>
          <a:endParaRPr lang="ru-RU"/>
        </a:p>
      </dgm:t>
    </dgm:pt>
    <dgm:pt modelId="{12970724-A1B9-44F7-80D6-2C0B468D2E14}" type="pres">
      <dgm:prSet presAssocID="{EF5DF0D0-C297-4B40-809B-12A75BB03CAF}" presName="compositeShape" presStyleCnt="0">
        <dgm:presLayoutVars>
          <dgm:chMax val="7"/>
          <dgm:dir/>
          <dgm:resizeHandles val="exact"/>
        </dgm:presLayoutVars>
      </dgm:prSet>
      <dgm:spPr/>
    </dgm:pt>
    <dgm:pt modelId="{0478D0FB-A1DF-46ED-A60A-8712C77509C5}" type="pres">
      <dgm:prSet presAssocID="{F04BABA0-671C-49CC-978A-F64FFFF65269}" presName="circ1" presStyleLbl="vennNode1" presStyleIdx="0" presStyleCnt="7"/>
      <dgm:spPr/>
      <dgm:t>
        <a:bodyPr/>
        <a:lstStyle/>
        <a:p>
          <a:endParaRPr lang="ru-RU"/>
        </a:p>
      </dgm:t>
    </dgm:pt>
    <dgm:pt modelId="{AB48FDA3-CDCD-45C2-834B-D2376AC76E0D}" type="pres">
      <dgm:prSet presAssocID="{F04BABA0-671C-49CC-978A-F64FFFF65269}" presName="circ1Tx" presStyleLbl="revTx" presStyleIdx="0" presStyleCnt="0" custScaleX="155500" custLinFactNeighborX="-4940" custLinFactNeighborY="-5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F1BD2-F161-4A77-AF97-A05F90FC7377}" type="pres">
      <dgm:prSet presAssocID="{2E4E5919-DAE3-4913-A7EC-2780050D4DBD}" presName="circ2" presStyleLbl="vennNode1" presStyleIdx="1" presStyleCnt="7"/>
      <dgm:spPr/>
      <dgm:t>
        <a:bodyPr/>
        <a:lstStyle/>
        <a:p>
          <a:endParaRPr lang="ru-RU"/>
        </a:p>
      </dgm:t>
    </dgm:pt>
    <dgm:pt modelId="{B231A005-5B88-4723-B844-3EE2DA725F1B}" type="pres">
      <dgm:prSet presAssocID="{2E4E5919-DAE3-4913-A7EC-2780050D4DBD}" presName="circ2Tx" presStyleLbl="revTx" presStyleIdx="0" presStyleCnt="0" custScaleX="1471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2EC57-8715-4488-9B8D-9BD12D6CBA85}" type="pres">
      <dgm:prSet presAssocID="{44BC4063-A9FA-4FF3-B6A0-27077AC33896}" presName="circ3" presStyleLbl="vennNode1" presStyleIdx="2" presStyleCnt="7"/>
      <dgm:spPr/>
      <dgm:t>
        <a:bodyPr/>
        <a:lstStyle/>
        <a:p>
          <a:endParaRPr lang="ru-RU"/>
        </a:p>
      </dgm:t>
    </dgm:pt>
    <dgm:pt modelId="{51BCEFAA-BDC5-4703-8DFB-70CD10A1A261}" type="pres">
      <dgm:prSet presAssocID="{44BC4063-A9FA-4FF3-B6A0-27077AC33896}" presName="circ3Tx" presStyleLbl="revTx" presStyleIdx="0" presStyleCnt="0" custScaleX="1315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E97BA-DA57-464E-9C4C-A7D2A403F8DA}" type="pres">
      <dgm:prSet presAssocID="{28724AE3-7870-4B03-9945-02E762779848}" presName="circ4" presStyleLbl="vennNode1" presStyleIdx="3" presStyleCnt="7"/>
      <dgm:spPr/>
      <dgm:t>
        <a:bodyPr/>
        <a:lstStyle/>
        <a:p>
          <a:endParaRPr lang="ru-RU"/>
        </a:p>
      </dgm:t>
    </dgm:pt>
    <dgm:pt modelId="{C4C3D02F-7FFE-4477-90D4-BECC5AFE28D1}" type="pres">
      <dgm:prSet presAssocID="{28724AE3-7870-4B03-9945-02E762779848}" presName="circ4Tx" presStyleLbl="revTx" presStyleIdx="0" presStyleCnt="0" custScaleX="155522" custLinFactNeighborX="15561" custLinFactNeighborY="45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B43E5-9F76-4E66-A2E4-6854DA00B88F}" type="pres">
      <dgm:prSet presAssocID="{6DD2761F-F408-4B01-8305-F332494DDE8D}" presName="circ5" presStyleLbl="vennNode1" presStyleIdx="4" presStyleCnt="7"/>
      <dgm:spPr/>
    </dgm:pt>
    <dgm:pt modelId="{3EA6476C-C2FB-4C36-9DAE-BF56137045BF}" type="pres">
      <dgm:prSet presAssocID="{6DD2761F-F408-4B01-8305-F332494DDE8D}" presName="circ5Tx" presStyleLbl="revTx" presStyleIdx="0" presStyleCnt="0" custScaleX="154130" custLinFactNeighborX="-18370" custLinFactNeighborY="-22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5700E-3E01-413C-B909-9AEA3FF766F2}" type="pres">
      <dgm:prSet presAssocID="{8E996CDC-556B-456D-989D-8B65F9B5AC86}" presName="circ6" presStyleLbl="vennNode1" presStyleIdx="5" presStyleCnt="7"/>
      <dgm:spPr/>
    </dgm:pt>
    <dgm:pt modelId="{05D14904-6AF7-4392-8AD6-595C6E7FE55A}" type="pres">
      <dgm:prSet presAssocID="{8E996CDC-556B-456D-989D-8B65F9B5AC86}" presName="circ6Tx" presStyleLbl="revTx" presStyleIdx="0" presStyleCnt="0" custScaleX="155466" custLinFactNeighborX="-19811" custLinFactNeighborY="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3D964-136B-416F-AEE6-79315B398170}" type="pres">
      <dgm:prSet presAssocID="{42CCB8C8-E04C-49C0-9225-AED9D1B69A2D}" presName="circ7" presStyleLbl="vennNode1" presStyleIdx="6" presStyleCnt="7"/>
      <dgm:spPr/>
    </dgm:pt>
    <dgm:pt modelId="{0D58CCCD-B3BB-436D-8408-3FB438188A87}" type="pres">
      <dgm:prSet presAssocID="{42CCB8C8-E04C-49C0-9225-AED9D1B69A2D}" presName="circ7Tx" presStyleLbl="revTx" presStyleIdx="0" presStyleCnt="0" custScaleX="206753" custLinFactNeighborX="-10686" custLinFactNeighborY="-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62819A-B4DE-4EF8-B918-C7D27FD3E4D2}" srcId="{EF5DF0D0-C297-4B40-809B-12A75BB03CAF}" destId="{42CCB8C8-E04C-49C0-9225-AED9D1B69A2D}" srcOrd="6" destOrd="0" parTransId="{625E9A65-8CFC-4400-B5F3-784FF0AF001F}" sibTransId="{1FB98C3E-6F32-4DE9-A5E7-F049C91B6CEB}"/>
    <dgm:cxn modelId="{D4F44662-18E8-46EF-973C-151E12E4EF68}" srcId="{EF5DF0D0-C297-4B40-809B-12A75BB03CAF}" destId="{F04BABA0-671C-49CC-978A-F64FFFF65269}" srcOrd="0" destOrd="0" parTransId="{D7B3ADE3-14A3-485B-B5A9-9D977A7C41A9}" sibTransId="{E403B9A0-9536-4EC6-ADA3-06D72D90AED6}"/>
    <dgm:cxn modelId="{D9B6F1D5-65EA-4D9C-A1E5-EE59AA42F048}" type="presOf" srcId="{28724AE3-7870-4B03-9945-02E762779848}" destId="{C4C3D02F-7FFE-4477-90D4-BECC5AFE28D1}" srcOrd="0" destOrd="0" presId="urn:microsoft.com/office/officeart/2005/8/layout/venn1"/>
    <dgm:cxn modelId="{045061DC-0F34-4A10-A6D1-CD5CC1C64F06}" type="presOf" srcId="{6DD2761F-F408-4B01-8305-F332494DDE8D}" destId="{3EA6476C-C2FB-4C36-9DAE-BF56137045BF}" srcOrd="0" destOrd="0" presId="urn:microsoft.com/office/officeart/2005/8/layout/venn1"/>
    <dgm:cxn modelId="{715667E4-28A1-48DA-9DE8-64300C002C10}" srcId="{EF5DF0D0-C297-4B40-809B-12A75BB03CAF}" destId="{8E996CDC-556B-456D-989D-8B65F9B5AC86}" srcOrd="5" destOrd="0" parTransId="{15E7D66F-05EA-4655-852D-01554E04794B}" sibTransId="{BA7FAEB0-54A7-400F-A780-A9B7F6F576FD}"/>
    <dgm:cxn modelId="{831A6486-6AF6-4ADC-BB1A-DFA25C70F8F9}" type="presOf" srcId="{42CCB8C8-E04C-49C0-9225-AED9D1B69A2D}" destId="{0D58CCCD-B3BB-436D-8408-3FB438188A87}" srcOrd="0" destOrd="0" presId="urn:microsoft.com/office/officeart/2005/8/layout/venn1"/>
    <dgm:cxn modelId="{36BF1D8B-2B31-4B48-AFAB-679B8B01024E}" type="presOf" srcId="{EF5DF0D0-C297-4B40-809B-12A75BB03CAF}" destId="{12970724-A1B9-44F7-80D6-2C0B468D2E14}" srcOrd="0" destOrd="0" presId="urn:microsoft.com/office/officeart/2005/8/layout/venn1"/>
    <dgm:cxn modelId="{6C49AF59-66E6-41B5-8B12-684BEC7653C4}" srcId="{EF5DF0D0-C297-4B40-809B-12A75BB03CAF}" destId="{6DD2761F-F408-4B01-8305-F332494DDE8D}" srcOrd="4" destOrd="0" parTransId="{E7F23D97-4965-41F5-ADB3-356FF0A5220C}" sibTransId="{72046963-976F-4B89-B7D1-2BA93D17BC78}"/>
    <dgm:cxn modelId="{EF982CDB-2771-45E6-AC4B-B4C2164B3E06}" type="presOf" srcId="{44BC4063-A9FA-4FF3-B6A0-27077AC33896}" destId="{51BCEFAA-BDC5-4703-8DFB-70CD10A1A261}" srcOrd="0" destOrd="0" presId="urn:microsoft.com/office/officeart/2005/8/layout/venn1"/>
    <dgm:cxn modelId="{CB7E0FED-6FC8-4511-BCCC-70A264B68652}" type="presOf" srcId="{2E4E5919-DAE3-4913-A7EC-2780050D4DBD}" destId="{B231A005-5B88-4723-B844-3EE2DA725F1B}" srcOrd="0" destOrd="0" presId="urn:microsoft.com/office/officeart/2005/8/layout/venn1"/>
    <dgm:cxn modelId="{AD678F57-F0BA-46D1-89CB-91BAB9AD7710}" type="presOf" srcId="{F04BABA0-671C-49CC-978A-F64FFFF65269}" destId="{AB48FDA3-CDCD-45C2-834B-D2376AC76E0D}" srcOrd="0" destOrd="0" presId="urn:microsoft.com/office/officeart/2005/8/layout/venn1"/>
    <dgm:cxn modelId="{4AF81137-8DBB-487A-8C53-C2FB8EF71848}" srcId="{EF5DF0D0-C297-4B40-809B-12A75BB03CAF}" destId="{2E4E5919-DAE3-4913-A7EC-2780050D4DBD}" srcOrd="1" destOrd="0" parTransId="{244AC714-8FDD-4BC8-8F06-1973B8FB2470}" sibTransId="{A9251776-37A1-4273-9291-56A6BEA249E4}"/>
    <dgm:cxn modelId="{468330FF-B873-4143-8C87-9122CE4D75D9}" srcId="{EF5DF0D0-C297-4B40-809B-12A75BB03CAF}" destId="{28724AE3-7870-4B03-9945-02E762779848}" srcOrd="3" destOrd="0" parTransId="{102168F2-E391-46DC-B3FA-C4DAE7FBA382}" sibTransId="{9F7364E2-EBE1-47A8-8D49-C905481D6018}"/>
    <dgm:cxn modelId="{60E88CCB-39D1-412A-80BF-28048F783C86}" type="presOf" srcId="{8E996CDC-556B-456D-989D-8B65F9B5AC86}" destId="{05D14904-6AF7-4392-8AD6-595C6E7FE55A}" srcOrd="0" destOrd="0" presId="urn:microsoft.com/office/officeart/2005/8/layout/venn1"/>
    <dgm:cxn modelId="{2AA377DE-57EF-43D4-A6FD-FD4A840E8CE8}" srcId="{EF5DF0D0-C297-4B40-809B-12A75BB03CAF}" destId="{44BC4063-A9FA-4FF3-B6A0-27077AC33896}" srcOrd="2" destOrd="0" parTransId="{2C3FB71B-282E-4970-B29C-65EBC7842844}" sibTransId="{DB9B7E52-4CDE-45F6-BC46-205150DB694E}"/>
    <dgm:cxn modelId="{0E8F654B-59AC-4419-A1EE-1538300BAAF7}" type="presParOf" srcId="{12970724-A1B9-44F7-80D6-2C0B468D2E14}" destId="{0478D0FB-A1DF-46ED-A60A-8712C77509C5}" srcOrd="0" destOrd="0" presId="urn:microsoft.com/office/officeart/2005/8/layout/venn1"/>
    <dgm:cxn modelId="{6839CE91-4728-4181-B2BD-FE47FA00BD9F}" type="presParOf" srcId="{12970724-A1B9-44F7-80D6-2C0B468D2E14}" destId="{AB48FDA3-CDCD-45C2-834B-D2376AC76E0D}" srcOrd="1" destOrd="0" presId="urn:microsoft.com/office/officeart/2005/8/layout/venn1"/>
    <dgm:cxn modelId="{9E5B8141-BAF1-49B1-97C7-3C1CFADB6B16}" type="presParOf" srcId="{12970724-A1B9-44F7-80D6-2C0B468D2E14}" destId="{E4DF1BD2-F161-4A77-AF97-A05F90FC7377}" srcOrd="2" destOrd="0" presId="urn:microsoft.com/office/officeart/2005/8/layout/venn1"/>
    <dgm:cxn modelId="{1D0F3185-9136-4C1D-A862-A7EC07222A84}" type="presParOf" srcId="{12970724-A1B9-44F7-80D6-2C0B468D2E14}" destId="{B231A005-5B88-4723-B844-3EE2DA725F1B}" srcOrd="3" destOrd="0" presId="urn:microsoft.com/office/officeart/2005/8/layout/venn1"/>
    <dgm:cxn modelId="{D6BC59CA-022F-4477-903F-202080FF69E3}" type="presParOf" srcId="{12970724-A1B9-44F7-80D6-2C0B468D2E14}" destId="{1602EC57-8715-4488-9B8D-9BD12D6CBA85}" srcOrd="4" destOrd="0" presId="urn:microsoft.com/office/officeart/2005/8/layout/venn1"/>
    <dgm:cxn modelId="{1B177457-81BF-4722-8B6A-26675B83467B}" type="presParOf" srcId="{12970724-A1B9-44F7-80D6-2C0B468D2E14}" destId="{51BCEFAA-BDC5-4703-8DFB-70CD10A1A261}" srcOrd="5" destOrd="0" presId="urn:microsoft.com/office/officeart/2005/8/layout/venn1"/>
    <dgm:cxn modelId="{D5C617FF-7818-4DEE-860F-A170F491E6BB}" type="presParOf" srcId="{12970724-A1B9-44F7-80D6-2C0B468D2E14}" destId="{7A4E97BA-DA57-464E-9C4C-A7D2A403F8DA}" srcOrd="6" destOrd="0" presId="urn:microsoft.com/office/officeart/2005/8/layout/venn1"/>
    <dgm:cxn modelId="{334D28A6-DE1E-4D75-9C53-2374BD3A9D33}" type="presParOf" srcId="{12970724-A1B9-44F7-80D6-2C0B468D2E14}" destId="{C4C3D02F-7FFE-4477-90D4-BECC5AFE28D1}" srcOrd="7" destOrd="0" presId="urn:microsoft.com/office/officeart/2005/8/layout/venn1"/>
    <dgm:cxn modelId="{3C9A4DB2-BCAC-4B78-963E-1DE799E3E146}" type="presParOf" srcId="{12970724-A1B9-44F7-80D6-2C0B468D2E14}" destId="{28DB43E5-9F76-4E66-A2E4-6854DA00B88F}" srcOrd="8" destOrd="0" presId="urn:microsoft.com/office/officeart/2005/8/layout/venn1"/>
    <dgm:cxn modelId="{F4A45101-4DF3-4D4C-9418-20B9C2A7BD97}" type="presParOf" srcId="{12970724-A1B9-44F7-80D6-2C0B468D2E14}" destId="{3EA6476C-C2FB-4C36-9DAE-BF56137045BF}" srcOrd="9" destOrd="0" presId="urn:microsoft.com/office/officeart/2005/8/layout/venn1"/>
    <dgm:cxn modelId="{3A6DC5BB-D89B-417D-B86A-B1172B6CB173}" type="presParOf" srcId="{12970724-A1B9-44F7-80D6-2C0B468D2E14}" destId="{8B55700E-3E01-413C-B909-9AEA3FF766F2}" srcOrd="10" destOrd="0" presId="urn:microsoft.com/office/officeart/2005/8/layout/venn1"/>
    <dgm:cxn modelId="{CBC6EEEC-7264-478D-8BDC-3CD646AF54D2}" type="presParOf" srcId="{12970724-A1B9-44F7-80D6-2C0B468D2E14}" destId="{05D14904-6AF7-4392-8AD6-595C6E7FE55A}" srcOrd="11" destOrd="0" presId="urn:microsoft.com/office/officeart/2005/8/layout/venn1"/>
    <dgm:cxn modelId="{796C66B3-84B4-4E33-9A5D-D5FC4838A499}" type="presParOf" srcId="{12970724-A1B9-44F7-80D6-2C0B468D2E14}" destId="{3BF3D964-136B-416F-AEE6-79315B398170}" srcOrd="12" destOrd="0" presId="urn:microsoft.com/office/officeart/2005/8/layout/venn1"/>
    <dgm:cxn modelId="{EEB2B6E0-AF54-495E-A46C-5E21B9C8963A}" type="presParOf" srcId="{12970724-A1B9-44F7-80D6-2C0B468D2E14}" destId="{0D58CCCD-B3BB-436D-8408-3FB438188A87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710AB-E901-4352-BE2B-40C4F8B9930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C27177-BC8B-4D6B-8249-AEC84D748CAB}">
      <dgm:prSet phldrT="[Текст]" custT="1"/>
      <dgm:spPr/>
      <dgm:t>
        <a:bodyPr/>
        <a:lstStyle/>
        <a:p>
          <a:pPr algn="just"/>
          <a:r>
            <a:rPr lang="ru-RU" sz="1200" b="1" dirty="0" smtClean="0">
              <a:latin typeface="Arial Narrow" pitchFamily="34" charset="0"/>
            </a:rPr>
            <a:t>АТТЕСТАЦИЯ РАБОЧИХ МЕСТ ПО УСЛОВИЯМ ТРУДА</a:t>
          </a:r>
          <a:endParaRPr lang="ru-RU" sz="1200" b="1" dirty="0">
            <a:latin typeface="Arial Narrow" pitchFamily="34" charset="0"/>
          </a:endParaRPr>
        </a:p>
      </dgm:t>
    </dgm:pt>
    <dgm:pt modelId="{E93265D7-533A-4A0B-B003-99A9025E5CB0}" type="parTrans" cxnId="{D1B4AD93-8026-4B0B-9A6E-B5C8F72B6891}">
      <dgm:prSet/>
      <dgm:spPr/>
      <dgm:t>
        <a:bodyPr/>
        <a:lstStyle/>
        <a:p>
          <a:endParaRPr lang="ru-RU"/>
        </a:p>
      </dgm:t>
    </dgm:pt>
    <dgm:pt modelId="{CF9388B0-D08E-4A79-AE7F-268498820631}" type="sibTrans" cxnId="{D1B4AD93-8026-4B0B-9A6E-B5C8F72B6891}">
      <dgm:prSet/>
      <dgm:spPr/>
      <dgm:t>
        <a:bodyPr/>
        <a:lstStyle/>
        <a:p>
          <a:endParaRPr lang="ru-RU"/>
        </a:p>
      </dgm:t>
    </dgm:pt>
    <dgm:pt modelId="{30FBA397-5FCC-434D-8249-B9FCD6680C92}">
      <dgm:prSet phldrT="[Текст]" custT="1"/>
      <dgm:spPr/>
      <dgm:t>
        <a:bodyPr/>
        <a:lstStyle/>
        <a:p>
          <a:pPr algn="just"/>
          <a:r>
            <a:rPr lang="ru-RU" sz="1200" b="1" dirty="0" smtClean="0">
              <a:latin typeface="Arial Narrow" pitchFamily="34" charset="0"/>
            </a:rPr>
            <a:t>ПРОИЗВОДСТВЕННЫЙ КОНТРОЛЬ</a:t>
          </a:r>
          <a:endParaRPr lang="ru-RU" sz="1200" b="1" dirty="0">
            <a:latin typeface="Arial Narrow" pitchFamily="34" charset="0"/>
          </a:endParaRPr>
        </a:p>
      </dgm:t>
    </dgm:pt>
    <dgm:pt modelId="{658CF346-4F1A-4F6B-911F-E51C133400C7}" type="parTrans" cxnId="{40395E4A-EB43-4E1E-AF38-59D2CF2785B0}">
      <dgm:prSet/>
      <dgm:spPr/>
      <dgm:t>
        <a:bodyPr/>
        <a:lstStyle/>
        <a:p>
          <a:endParaRPr lang="ru-RU"/>
        </a:p>
      </dgm:t>
    </dgm:pt>
    <dgm:pt modelId="{4D9E7118-F12D-4F83-BE3F-B18AA44FB78A}" type="sibTrans" cxnId="{40395E4A-EB43-4E1E-AF38-59D2CF2785B0}">
      <dgm:prSet/>
      <dgm:spPr/>
      <dgm:t>
        <a:bodyPr/>
        <a:lstStyle/>
        <a:p>
          <a:endParaRPr lang="ru-RU"/>
        </a:p>
      </dgm:t>
    </dgm:pt>
    <dgm:pt modelId="{2F6BC314-EB27-422E-94FD-1673C10CB134}">
      <dgm:prSet phldrT="[Текст]" custT="1"/>
      <dgm:spPr/>
      <dgm:t>
        <a:bodyPr/>
        <a:lstStyle/>
        <a:p>
          <a:pPr algn="just"/>
          <a:r>
            <a:rPr lang="ru-RU" sz="1200" b="1" dirty="0" smtClean="0">
              <a:latin typeface="Arial Narrow" pitchFamily="34" charset="0"/>
            </a:rPr>
            <a:t>КОНТРОЛЬ РАБОТОДАТЕЛЯ ЗА СОСТОЯНИЕМ УСЛОВИЙ И ОХРАНЫ ТРУДА И СОБЛЮДЕНИЕМ ТРЕБОВАНИЙ ОХРАНЫ ТРУДА В СТРУКТУРНЫХ ПОДРАЗДЕЛЕНИЯХ И НА РАБОЧИХ МЕСТАХ</a:t>
          </a:r>
          <a:endParaRPr lang="ru-RU" sz="1200" b="1" dirty="0">
            <a:latin typeface="Arial Narrow" pitchFamily="34" charset="0"/>
          </a:endParaRPr>
        </a:p>
      </dgm:t>
    </dgm:pt>
    <dgm:pt modelId="{8A219E5D-3216-48B4-843A-C2C221292C88}" type="parTrans" cxnId="{25B33D27-F7EA-44E9-8FC6-C0D79C369113}">
      <dgm:prSet/>
      <dgm:spPr/>
      <dgm:t>
        <a:bodyPr/>
        <a:lstStyle/>
        <a:p>
          <a:endParaRPr lang="ru-RU"/>
        </a:p>
      </dgm:t>
    </dgm:pt>
    <dgm:pt modelId="{420490FF-692A-411C-90C1-2F9008CEB2F7}" type="sibTrans" cxnId="{25B33D27-F7EA-44E9-8FC6-C0D79C369113}">
      <dgm:prSet/>
      <dgm:spPr/>
      <dgm:t>
        <a:bodyPr/>
        <a:lstStyle/>
        <a:p>
          <a:endParaRPr lang="ru-RU"/>
        </a:p>
      </dgm:t>
    </dgm:pt>
    <dgm:pt modelId="{4D19EE95-3452-444C-B264-03B4C1D40219}">
      <dgm:prSet phldrT="[Текст]" custT="1"/>
      <dgm:spPr/>
      <dgm:t>
        <a:bodyPr/>
        <a:lstStyle/>
        <a:p>
          <a:pPr algn="just"/>
          <a:r>
            <a:rPr lang="ru-RU" sz="1200" b="1" dirty="0" smtClean="0">
              <a:latin typeface="Arial Narrow" pitchFamily="34" charset="0"/>
            </a:rPr>
            <a:t>РАССЛЕДОВАНИЕ НЕСЧАСТНЫХ СЛУЧАЕВ НА ПРОИЗВОДСТВЕ, ПРОФЕССИОНАЛЬНЫХ ЗАБОЛЕВАНИЙ</a:t>
          </a:r>
          <a:endParaRPr lang="ru-RU" sz="1200" b="1" dirty="0">
            <a:latin typeface="Arial Narrow" pitchFamily="34" charset="0"/>
          </a:endParaRPr>
        </a:p>
      </dgm:t>
    </dgm:pt>
    <dgm:pt modelId="{A3FC1EC9-7DCD-447C-B03B-47C68B754340}" type="parTrans" cxnId="{A3D7D679-22DC-4DAE-BF09-2EB4565A2433}">
      <dgm:prSet/>
      <dgm:spPr/>
      <dgm:t>
        <a:bodyPr/>
        <a:lstStyle/>
        <a:p>
          <a:endParaRPr lang="ru-RU"/>
        </a:p>
      </dgm:t>
    </dgm:pt>
    <dgm:pt modelId="{C8AC2D2F-F06B-4E80-BE3C-212D8C2B0B82}" type="sibTrans" cxnId="{A3D7D679-22DC-4DAE-BF09-2EB4565A2433}">
      <dgm:prSet/>
      <dgm:spPr/>
      <dgm:t>
        <a:bodyPr/>
        <a:lstStyle/>
        <a:p>
          <a:endParaRPr lang="ru-RU"/>
        </a:p>
      </dgm:t>
    </dgm:pt>
    <dgm:pt modelId="{AA800E2F-F513-40A5-8B43-D49F735F6D8D}">
      <dgm:prSet phldrT="[Текст]" custT="1"/>
      <dgm:spPr/>
      <dgm:t>
        <a:bodyPr/>
        <a:lstStyle/>
        <a:p>
          <a:pPr algn="just"/>
          <a:r>
            <a:rPr lang="ru-RU" sz="1200" b="1" dirty="0" smtClean="0">
              <a:latin typeface="Arial Narrow" pitchFamily="34" charset="0"/>
            </a:rPr>
            <a:t>РАССМОТРЕНИЕ ОБСТОЯТЕЛЬСТВ И ПРИЧИН, ПРИВЕДШИХ К ВОЗНИКНОВЕНИЮ АВАРИЙ И ИНЦИДЕНТОВ</a:t>
          </a:r>
          <a:endParaRPr lang="ru-RU" sz="1200" b="1" dirty="0">
            <a:latin typeface="Arial Narrow" pitchFamily="34" charset="0"/>
          </a:endParaRPr>
        </a:p>
      </dgm:t>
    </dgm:pt>
    <dgm:pt modelId="{68D7BFD8-B9DA-4626-8210-CB890519F5E0}" type="parTrans" cxnId="{A46836AF-6380-4339-B541-504B17D34169}">
      <dgm:prSet/>
      <dgm:spPr/>
      <dgm:t>
        <a:bodyPr/>
        <a:lstStyle/>
        <a:p>
          <a:endParaRPr lang="ru-RU"/>
        </a:p>
      </dgm:t>
    </dgm:pt>
    <dgm:pt modelId="{0E15D9AB-C11A-4D79-9EC4-B471D0C6BEC8}" type="sibTrans" cxnId="{A46836AF-6380-4339-B541-504B17D34169}">
      <dgm:prSet/>
      <dgm:spPr/>
      <dgm:t>
        <a:bodyPr/>
        <a:lstStyle/>
        <a:p>
          <a:endParaRPr lang="ru-RU"/>
        </a:p>
      </dgm:t>
    </dgm:pt>
    <dgm:pt modelId="{0201749B-C839-4225-B61E-B5F2EA7BCAD3}" type="pres">
      <dgm:prSet presAssocID="{84F710AB-E901-4352-BE2B-40C4F8B9930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FFAB54-81C0-4891-972D-E40A3E6C9A42}" type="pres">
      <dgm:prSet presAssocID="{84F710AB-E901-4352-BE2B-40C4F8B9930E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8AA07B32-E68D-4C06-9CFB-B8126C09CD60}" type="pres">
      <dgm:prSet presAssocID="{84F710AB-E901-4352-BE2B-40C4F8B9930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0379F-17A6-4BDA-A702-79A1EF2C17D8}" type="pres">
      <dgm:prSet presAssocID="{84F710AB-E901-4352-BE2B-40C4F8B9930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054BC-8CE8-488D-8107-EA483730B04A}" type="pres">
      <dgm:prSet presAssocID="{84F710AB-E901-4352-BE2B-40C4F8B9930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CB1BA-077C-4AFD-A5BE-71ECF3001C58}" type="pres">
      <dgm:prSet presAssocID="{84F710AB-E901-4352-BE2B-40C4F8B9930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492E2-17CE-4F1C-85C6-A69EEDB3578D}" type="pres">
      <dgm:prSet presAssocID="{84F710AB-E901-4352-BE2B-40C4F8B9930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2678F-5EBF-460A-8342-7DF858385C50}" type="pres">
      <dgm:prSet presAssocID="{84F710AB-E901-4352-BE2B-40C4F8B9930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3BC08-40B4-4B2F-8123-98C3940F0E39}" type="pres">
      <dgm:prSet presAssocID="{84F710AB-E901-4352-BE2B-40C4F8B9930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84F99-2989-4AC8-B9E6-B1704C9B8CB5}" type="pres">
      <dgm:prSet presAssocID="{84F710AB-E901-4352-BE2B-40C4F8B9930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12A99-3D79-4107-B7A4-863C58ADA8C3}" type="pres">
      <dgm:prSet presAssocID="{84F710AB-E901-4352-BE2B-40C4F8B9930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8FC8A-6830-4C48-AE39-E79892547733}" type="pres">
      <dgm:prSet presAssocID="{84F710AB-E901-4352-BE2B-40C4F8B9930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E7B78-717F-4CBA-9298-6B0386441621}" type="pres">
      <dgm:prSet presAssocID="{84F710AB-E901-4352-BE2B-40C4F8B9930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6E6CE-5E43-44FF-B7F7-1797361581C9}" type="pres">
      <dgm:prSet presAssocID="{84F710AB-E901-4352-BE2B-40C4F8B9930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7D0EB-F8DF-4CD9-9690-4CCD47D0C38E}" type="pres">
      <dgm:prSet presAssocID="{84F710AB-E901-4352-BE2B-40C4F8B9930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9A31B-F371-44CA-93DE-796AB3A8E56B}" type="pres">
      <dgm:prSet presAssocID="{84F710AB-E901-4352-BE2B-40C4F8B9930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B33D27-F7EA-44E9-8FC6-C0D79C369113}" srcId="{84F710AB-E901-4352-BE2B-40C4F8B9930E}" destId="{2F6BC314-EB27-422E-94FD-1673C10CB134}" srcOrd="2" destOrd="0" parTransId="{8A219E5D-3216-48B4-843A-C2C221292C88}" sibTransId="{420490FF-692A-411C-90C1-2F9008CEB2F7}"/>
    <dgm:cxn modelId="{59D52356-B5DE-4EE5-B431-AE4A7414D1ED}" type="presOf" srcId="{CCC27177-BC8B-4D6B-8249-AEC84D748CAB}" destId="{7738FC8A-6830-4C48-AE39-E79892547733}" srcOrd="1" destOrd="0" presId="urn:microsoft.com/office/officeart/2005/8/layout/vProcess5"/>
    <dgm:cxn modelId="{B00C8A34-3C72-4A7E-9EB4-B23DF3D1CAC6}" type="presOf" srcId="{AA800E2F-F513-40A5-8B43-D49F735F6D8D}" destId="{4FD492E2-17CE-4F1C-85C6-A69EEDB3578D}" srcOrd="0" destOrd="0" presId="urn:microsoft.com/office/officeart/2005/8/layout/vProcess5"/>
    <dgm:cxn modelId="{3C38BCC6-9ABE-4DB2-82A5-6C7AD353B46D}" type="presOf" srcId="{2F6BC314-EB27-422E-94FD-1673C10CB134}" destId="{0A1054BC-8CE8-488D-8107-EA483730B04A}" srcOrd="0" destOrd="0" presId="urn:microsoft.com/office/officeart/2005/8/layout/vProcess5"/>
    <dgm:cxn modelId="{501D8DA6-FAF5-411B-A0B2-028F126BBAC5}" type="presOf" srcId="{30FBA397-5FCC-434D-8249-B9FCD6680C92}" destId="{2390379F-17A6-4BDA-A702-79A1EF2C17D8}" srcOrd="0" destOrd="0" presId="urn:microsoft.com/office/officeart/2005/8/layout/vProcess5"/>
    <dgm:cxn modelId="{E3DE67C4-20E2-4806-AC01-9F7A518F5615}" type="presOf" srcId="{C8AC2D2F-F06B-4E80-BE3C-212D8C2B0B82}" destId="{2CE12A99-3D79-4107-B7A4-863C58ADA8C3}" srcOrd="0" destOrd="0" presId="urn:microsoft.com/office/officeart/2005/8/layout/vProcess5"/>
    <dgm:cxn modelId="{40395E4A-EB43-4E1E-AF38-59D2CF2785B0}" srcId="{84F710AB-E901-4352-BE2B-40C4F8B9930E}" destId="{30FBA397-5FCC-434D-8249-B9FCD6680C92}" srcOrd="1" destOrd="0" parTransId="{658CF346-4F1A-4F6B-911F-E51C133400C7}" sibTransId="{4D9E7118-F12D-4F83-BE3F-B18AA44FB78A}"/>
    <dgm:cxn modelId="{A46836AF-6380-4339-B541-504B17D34169}" srcId="{84F710AB-E901-4352-BE2B-40C4F8B9930E}" destId="{AA800E2F-F513-40A5-8B43-D49F735F6D8D}" srcOrd="4" destOrd="0" parTransId="{68D7BFD8-B9DA-4626-8210-CB890519F5E0}" sibTransId="{0E15D9AB-C11A-4D79-9EC4-B471D0C6BEC8}"/>
    <dgm:cxn modelId="{A70AE77B-B905-49DC-A03E-A96FFEFC91CF}" type="presOf" srcId="{CF9388B0-D08E-4A79-AE7F-268498820631}" destId="{8932678F-5EBF-460A-8342-7DF858385C50}" srcOrd="0" destOrd="0" presId="urn:microsoft.com/office/officeart/2005/8/layout/vProcess5"/>
    <dgm:cxn modelId="{B9B82EC4-0CC3-4275-85B3-FB7A7C0CFF5F}" type="presOf" srcId="{84F710AB-E901-4352-BE2B-40C4F8B9930E}" destId="{0201749B-C839-4225-B61E-B5F2EA7BCAD3}" srcOrd="0" destOrd="0" presId="urn:microsoft.com/office/officeart/2005/8/layout/vProcess5"/>
    <dgm:cxn modelId="{77DCA35C-49A5-4702-B5BF-89A28703B1A5}" type="presOf" srcId="{30FBA397-5FCC-434D-8249-B9FCD6680C92}" destId="{7FCE7B78-717F-4CBA-9298-6B0386441621}" srcOrd="1" destOrd="0" presId="urn:microsoft.com/office/officeart/2005/8/layout/vProcess5"/>
    <dgm:cxn modelId="{A3D7D679-22DC-4DAE-BF09-2EB4565A2433}" srcId="{84F710AB-E901-4352-BE2B-40C4F8B9930E}" destId="{4D19EE95-3452-444C-B264-03B4C1D40219}" srcOrd="3" destOrd="0" parTransId="{A3FC1EC9-7DCD-447C-B03B-47C68B754340}" sibTransId="{C8AC2D2F-F06B-4E80-BE3C-212D8C2B0B82}"/>
    <dgm:cxn modelId="{B029C92E-6D0E-4684-B6FF-64ED350210EB}" type="presOf" srcId="{4D19EE95-3452-444C-B264-03B4C1D40219}" destId="{292CB1BA-077C-4AFD-A5BE-71ECF3001C58}" srcOrd="0" destOrd="0" presId="urn:microsoft.com/office/officeart/2005/8/layout/vProcess5"/>
    <dgm:cxn modelId="{7508BA41-EEE3-4789-914E-7BDDDE68C97A}" type="presOf" srcId="{420490FF-692A-411C-90C1-2F9008CEB2F7}" destId="{F7984F99-2989-4AC8-B9E6-B1704C9B8CB5}" srcOrd="0" destOrd="0" presId="urn:microsoft.com/office/officeart/2005/8/layout/vProcess5"/>
    <dgm:cxn modelId="{D8E54898-9E73-4732-BB91-BB730C073D25}" type="presOf" srcId="{4D9E7118-F12D-4F83-BE3F-B18AA44FB78A}" destId="{C383BC08-40B4-4B2F-8123-98C3940F0E39}" srcOrd="0" destOrd="0" presId="urn:microsoft.com/office/officeart/2005/8/layout/vProcess5"/>
    <dgm:cxn modelId="{F9E20FF9-C94D-4B7E-9FC6-82BD53EDC0BC}" type="presOf" srcId="{CCC27177-BC8B-4D6B-8249-AEC84D748CAB}" destId="{8AA07B32-E68D-4C06-9CFB-B8126C09CD60}" srcOrd="0" destOrd="0" presId="urn:microsoft.com/office/officeart/2005/8/layout/vProcess5"/>
    <dgm:cxn modelId="{87ADE148-0EE0-42AB-8057-8CF820387DD2}" type="presOf" srcId="{2F6BC314-EB27-422E-94FD-1673C10CB134}" destId="{5106E6CE-5E43-44FF-B7F7-1797361581C9}" srcOrd="1" destOrd="0" presId="urn:microsoft.com/office/officeart/2005/8/layout/vProcess5"/>
    <dgm:cxn modelId="{D1B4AD93-8026-4B0B-9A6E-B5C8F72B6891}" srcId="{84F710AB-E901-4352-BE2B-40C4F8B9930E}" destId="{CCC27177-BC8B-4D6B-8249-AEC84D748CAB}" srcOrd="0" destOrd="0" parTransId="{E93265D7-533A-4A0B-B003-99A9025E5CB0}" sibTransId="{CF9388B0-D08E-4A79-AE7F-268498820631}"/>
    <dgm:cxn modelId="{221A2073-09ED-4CCE-B5FD-89B400601F1B}" type="presOf" srcId="{AA800E2F-F513-40A5-8B43-D49F735F6D8D}" destId="{59D9A31B-F371-44CA-93DE-796AB3A8E56B}" srcOrd="1" destOrd="0" presId="urn:microsoft.com/office/officeart/2005/8/layout/vProcess5"/>
    <dgm:cxn modelId="{0872846F-5848-47B5-8F10-2005B3D65D1A}" type="presOf" srcId="{4D19EE95-3452-444C-B264-03B4C1D40219}" destId="{F127D0EB-F8DF-4CD9-9690-4CCD47D0C38E}" srcOrd="1" destOrd="0" presId="urn:microsoft.com/office/officeart/2005/8/layout/vProcess5"/>
    <dgm:cxn modelId="{FE72F4E5-EC63-4257-A542-38DCD40BE84D}" type="presParOf" srcId="{0201749B-C839-4225-B61E-B5F2EA7BCAD3}" destId="{C2FFAB54-81C0-4891-972D-E40A3E6C9A42}" srcOrd="0" destOrd="0" presId="urn:microsoft.com/office/officeart/2005/8/layout/vProcess5"/>
    <dgm:cxn modelId="{B32D3B3F-FCCE-472D-8FBD-1F7395CA27EB}" type="presParOf" srcId="{0201749B-C839-4225-B61E-B5F2EA7BCAD3}" destId="{8AA07B32-E68D-4C06-9CFB-B8126C09CD60}" srcOrd="1" destOrd="0" presId="urn:microsoft.com/office/officeart/2005/8/layout/vProcess5"/>
    <dgm:cxn modelId="{FFB66D1C-A5FF-4298-AD6F-DD95C04AF9DD}" type="presParOf" srcId="{0201749B-C839-4225-B61E-B5F2EA7BCAD3}" destId="{2390379F-17A6-4BDA-A702-79A1EF2C17D8}" srcOrd="2" destOrd="0" presId="urn:microsoft.com/office/officeart/2005/8/layout/vProcess5"/>
    <dgm:cxn modelId="{C8A219D1-EA5B-4C0E-8451-2C74711A4511}" type="presParOf" srcId="{0201749B-C839-4225-B61E-B5F2EA7BCAD3}" destId="{0A1054BC-8CE8-488D-8107-EA483730B04A}" srcOrd="3" destOrd="0" presId="urn:microsoft.com/office/officeart/2005/8/layout/vProcess5"/>
    <dgm:cxn modelId="{7113197D-88A2-42A5-9F88-BEAAA98C4759}" type="presParOf" srcId="{0201749B-C839-4225-B61E-B5F2EA7BCAD3}" destId="{292CB1BA-077C-4AFD-A5BE-71ECF3001C58}" srcOrd="4" destOrd="0" presId="urn:microsoft.com/office/officeart/2005/8/layout/vProcess5"/>
    <dgm:cxn modelId="{EC4C9032-B391-4117-B4A5-8899E6C1CC19}" type="presParOf" srcId="{0201749B-C839-4225-B61E-B5F2EA7BCAD3}" destId="{4FD492E2-17CE-4F1C-85C6-A69EEDB3578D}" srcOrd="5" destOrd="0" presId="urn:microsoft.com/office/officeart/2005/8/layout/vProcess5"/>
    <dgm:cxn modelId="{324F42CA-2F3C-496B-B2D0-5F0A873EDE1B}" type="presParOf" srcId="{0201749B-C839-4225-B61E-B5F2EA7BCAD3}" destId="{8932678F-5EBF-460A-8342-7DF858385C50}" srcOrd="6" destOrd="0" presId="urn:microsoft.com/office/officeart/2005/8/layout/vProcess5"/>
    <dgm:cxn modelId="{0F496B10-D625-4A64-86BD-D07A178820D2}" type="presParOf" srcId="{0201749B-C839-4225-B61E-B5F2EA7BCAD3}" destId="{C383BC08-40B4-4B2F-8123-98C3940F0E39}" srcOrd="7" destOrd="0" presId="urn:microsoft.com/office/officeart/2005/8/layout/vProcess5"/>
    <dgm:cxn modelId="{FAE4BC1E-69AD-4E33-B79E-9AC629A05262}" type="presParOf" srcId="{0201749B-C839-4225-B61E-B5F2EA7BCAD3}" destId="{F7984F99-2989-4AC8-B9E6-B1704C9B8CB5}" srcOrd="8" destOrd="0" presId="urn:microsoft.com/office/officeart/2005/8/layout/vProcess5"/>
    <dgm:cxn modelId="{C0FEB99B-2F11-4BE5-AF7E-710F3928A610}" type="presParOf" srcId="{0201749B-C839-4225-B61E-B5F2EA7BCAD3}" destId="{2CE12A99-3D79-4107-B7A4-863C58ADA8C3}" srcOrd="9" destOrd="0" presId="urn:microsoft.com/office/officeart/2005/8/layout/vProcess5"/>
    <dgm:cxn modelId="{58128DF6-E39D-4AC3-B5D0-4CA5B97404CD}" type="presParOf" srcId="{0201749B-C839-4225-B61E-B5F2EA7BCAD3}" destId="{7738FC8A-6830-4C48-AE39-E79892547733}" srcOrd="10" destOrd="0" presId="urn:microsoft.com/office/officeart/2005/8/layout/vProcess5"/>
    <dgm:cxn modelId="{BCF7AD7E-1E5B-4037-944B-28C56C3F6E07}" type="presParOf" srcId="{0201749B-C839-4225-B61E-B5F2EA7BCAD3}" destId="{7FCE7B78-717F-4CBA-9298-6B0386441621}" srcOrd="11" destOrd="0" presId="urn:microsoft.com/office/officeart/2005/8/layout/vProcess5"/>
    <dgm:cxn modelId="{85C74F45-8E09-4D58-81B8-1E740C7444D8}" type="presParOf" srcId="{0201749B-C839-4225-B61E-B5F2EA7BCAD3}" destId="{5106E6CE-5E43-44FF-B7F7-1797361581C9}" srcOrd="12" destOrd="0" presId="urn:microsoft.com/office/officeart/2005/8/layout/vProcess5"/>
    <dgm:cxn modelId="{CFD83354-F0EC-4444-BEBA-4764404C8F72}" type="presParOf" srcId="{0201749B-C839-4225-B61E-B5F2EA7BCAD3}" destId="{F127D0EB-F8DF-4CD9-9690-4CCD47D0C38E}" srcOrd="13" destOrd="0" presId="urn:microsoft.com/office/officeart/2005/8/layout/vProcess5"/>
    <dgm:cxn modelId="{2D143C13-25F5-4C95-9D3F-D8FBDF2D9E9A}" type="presParOf" srcId="{0201749B-C839-4225-B61E-B5F2EA7BCAD3}" destId="{59D9A31B-F371-44CA-93DE-796AB3A8E56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5BCD35-855F-407D-B355-D5EA2170D89D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194E3-A33C-4CFF-BA49-119EC657DB16}">
      <dgm:prSet custT="1"/>
      <dgm:spPr/>
      <dgm:t>
        <a:bodyPr/>
        <a:lstStyle/>
        <a:p>
          <a:pPr rtl="0"/>
          <a:r>
            <a:rPr lang="ru-RU" sz="1400" b="1" dirty="0" smtClean="0">
              <a:latin typeface="Arial Narrow" pitchFamily="34" charset="0"/>
            </a:rPr>
            <a:t>лично участвовать или через своего представителя в рассмотрении вопросов, связанных с обеспечением безопасных условий труда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latin typeface="Arial Narrow" pitchFamily="34" charset="0"/>
          </a:endParaRPr>
        </a:p>
      </dgm:t>
    </dgm:pt>
    <dgm:pt modelId="{073111EF-C034-4174-B4BF-146DAD8980A5}" type="parTrans" cxnId="{5A765735-E555-45C8-A43B-640FF659677F}">
      <dgm:prSet/>
      <dgm:spPr/>
      <dgm:t>
        <a:bodyPr/>
        <a:lstStyle/>
        <a:p>
          <a:endParaRPr lang="ru-RU"/>
        </a:p>
      </dgm:t>
    </dgm:pt>
    <dgm:pt modelId="{16AF7B11-4DBC-4DA6-ABAF-0B6D1F5BB571}" type="sibTrans" cxnId="{5A765735-E555-45C8-A43B-640FF659677F}">
      <dgm:prSet/>
      <dgm:spPr/>
      <dgm:t>
        <a:bodyPr/>
        <a:lstStyle/>
        <a:p>
          <a:endParaRPr lang="ru-RU"/>
        </a:p>
      </dgm:t>
    </dgm:pt>
    <dgm:pt modelId="{82FD97AF-4C40-4EEA-86C3-DAEDE9DE1EC2}">
      <dgm:prSet custT="1"/>
      <dgm:spPr/>
      <dgm:t>
        <a:bodyPr/>
        <a:lstStyle/>
        <a:p>
          <a:pPr rtl="0"/>
          <a:r>
            <a:rPr lang="ru-RU" sz="1400" b="1" dirty="0" smtClean="0">
              <a:latin typeface="Arial Narrow" pitchFamily="34" charset="0"/>
            </a:rPr>
            <a:t>соблюдать требования по охране труда, а также правила поведения на территории организации, в производственных, вспомогательных и бытовых помещениях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latin typeface="Arial Narrow" pitchFamily="34" charset="0"/>
          </a:endParaRPr>
        </a:p>
      </dgm:t>
    </dgm:pt>
    <dgm:pt modelId="{6BD582F3-F40F-43C8-9744-0C015B20A679}" type="parTrans" cxnId="{4C2C4513-175C-4B8D-BA3C-D6DC3994FC94}">
      <dgm:prSet/>
      <dgm:spPr/>
      <dgm:t>
        <a:bodyPr/>
        <a:lstStyle/>
        <a:p>
          <a:endParaRPr lang="ru-RU"/>
        </a:p>
      </dgm:t>
    </dgm:pt>
    <dgm:pt modelId="{3581EE00-CB96-4BD3-9350-52D0B9E75C90}" type="sibTrans" cxnId="{4C2C4513-175C-4B8D-BA3C-D6DC3994FC94}">
      <dgm:prSet/>
      <dgm:spPr/>
      <dgm:t>
        <a:bodyPr/>
        <a:lstStyle/>
        <a:p>
          <a:endParaRPr lang="ru-RU"/>
        </a:p>
      </dgm:t>
    </dgm:pt>
    <dgm:pt modelId="{B56D950F-D351-46AF-8F1B-EC0F3DE61F69}">
      <dgm:prSet custT="1"/>
      <dgm:spPr/>
      <dgm:t>
        <a:bodyPr/>
        <a:lstStyle/>
        <a:p>
          <a:pPr rtl="0"/>
          <a:r>
            <a:rPr lang="ru-RU" sz="1400" b="1" dirty="0" smtClean="0">
              <a:latin typeface="Arial Narrow" pitchFamily="34" charset="0"/>
            </a:rPr>
            <a:t>заботиться о личной безопасности и личном здоровье, а также о безопасности окружающих в процессе выполнения работ либо во время нахождения на территории организации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latin typeface="Arial Narrow" pitchFamily="34" charset="0"/>
          </a:endParaRPr>
        </a:p>
      </dgm:t>
    </dgm:pt>
    <dgm:pt modelId="{BDA0306C-938F-432F-A6FB-26D7978A2877}" type="parTrans" cxnId="{7167F9A2-B9B1-4AAD-858B-84F3959DF1AB}">
      <dgm:prSet/>
      <dgm:spPr/>
      <dgm:t>
        <a:bodyPr/>
        <a:lstStyle/>
        <a:p>
          <a:endParaRPr lang="ru-RU"/>
        </a:p>
      </dgm:t>
    </dgm:pt>
    <dgm:pt modelId="{A853148C-AF19-4FD0-9AB2-08320A704D98}" type="sibTrans" cxnId="{7167F9A2-B9B1-4AAD-858B-84F3959DF1AB}">
      <dgm:prSet/>
      <dgm:spPr/>
      <dgm:t>
        <a:bodyPr/>
        <a:lstStyle/>
        <a:p>
          <a:endParaRPr lang="ru-RU"/>
        </a:p>
      </dgm:t>
    </dgm:pt>
    <dgm:pt modelId="{5D0531AC-9E8D-4FC0-A380-B14D2FAE1B9E}">
      <dgm:prSet custT="1"/>
      <dgm:spPr/>
      <dgm:t>
        <a:bodyPr/>
        <a:lstStyle/>
        <a:p>
          <a:pPr rtl="0"/>
          <a:r>
            <a:rPr lang="ru-RU" sz="1400" b="1" dirty="0" smtClean="0">
              <a:latin typeface="Arial Narrow" pitchFamily="34" charset="0"/>
            </a:rPr>
            <a:t>оказывать содействие и сотрудничать с нанимателем в деле обеспечения здоровых и безопасных условий труда, немедленно извещать своего непосредственного руководителя или иное уполномоченное должностное лицо нанимателя о неисправности оборудования, инструмента, приспособлений, транспортных средств, средств защиты, об ухудшении состояния своего здоровья</a:t>
          </a:r>
        </a:p>
      </dgm:t>
    </dgm:pt>
    <dgm:pt modelId="{FB5E20BE-A4B0-48FF-8388-1409FB8AC57B}" type="parTrans" cxnId="{B44FD07F-5941-45A6-B319-053C05F18B4C}">
      <dgm:prSet/>
      <dgm:spPr/>
      <dgm:t>
        <a:bodyPr/>
        <a:lstStyle/>
        <a:p>
          <a:endParaRPr lang="ru-RU"/>
        </a:p>
      </dgm:t>
    </dgm:pt>
    <dgm:pt modelId="{0A207F91-DE49-4D39-A7D5-E13FBF78CB9A}" type="sibTrans" cxnId="{B44FD07F-5941-45A6-B319-053C05F18B4C}">
      <dgm:prSet/>
      <dgm:spPr/>
      <dgm:t>
        <a:bodyPr/>
        <a:lstStyle/>
        <a:p>
          <a:endParaRPr lang="ru-RU"/>
        </a:p>
      </dgm:t>
    </dgm:pt>
    <dgm:pt modelId="{129CBA1B-311C-4375-8AE6-FAEBB8F1584E}" type="pres">
      <dgm:prSet presAssocID="{545BCD35-855F-407D-B355-D5EA2170D8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B6F214-51DF-40E3-BFFF-C4C56C480AAD}" type="pres">
      <dgm:prSet presAssocID="{348194E3-A33C-4CFF-BA49-119EC657DB16}" presName="node" presStyleLbl="node1" presStyleIdx="0" presStyleCnt="4" custScaleX="142623" custLinFactNeighborX="3243" custLinFactNeighborY="5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26E34-F67C-4D9F-A7A4-39F91B812F2D}" type="pres">
      <dgm:prSet presAssocID="{16AF7B11-4DBC-4DA6-ABAF-0B6D1F5BB571}" presName="sibTrans" presStyleCnt="0"/>
      <dgm:spPr/>
      <dgm:t>
        <a:bodyPr/>
        <a:lstStyle/>
        <a:p>
          <a:endParaRPr lang="ru-RU"/>
        </a:p>
      </dgm:t>
    </dgm:pt>
    <dgm:pt modelId="{07D6F565-CF53-435C-AC21-46C22E812A8C}" type="pres">
      <dgm:prSet presAssocID="{82FD97AF-4C40-4EEA-86C3-DAEDE9DE1EC2}" presName="node" presStyleLbl="node1" presStyleIdx="1" presStyleCnt="4" custScaleX="157716" custLinFactNeighborX="-650" custLinFactNeighborY="5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5875C-0038-4B45-A14F-D4D433A761EA}" type="pres">
      <dgm:prSet presAssocID="{3581EE00-CB96-4BD3-9350-52D0B9E75C90}" presName="sibTrans" presStyleCnt="0"/>
      <dgm:spPr/>
      <dgm:t>
        <a:bodyPr/>
        <a:lstStyle/>
        <a:p>
          <a:endParaRPr lang="ru-RU"/>
        </a:p>
      </dgm:t>
    </dgm:pt>
    <dgm:pt modelId="{134BA427-4574-4C35-98A4-E868EBC1B6BD}" type="pres">
      <dgm:prSet presAssocID="{B56D950F-D351-46AF-8F1B-EC0F3DE61F69}" presName="node" presStyleLbl="node1" presStyleIdx="2" presStyleCnt="4" custScaleX="143727" custScaleY="164102" custLinFactNeighborX="4452" custLinFactNeighborY="-5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19435-1477-4C39-A211-C7F8332D791B}" type="pres">
      <dgm:prSet presAssocID="{A853148C-AF19-4FD0-9AB2-08320A704D98}" presName="sibTrans" presStyleCnt="0"/>
      <dgm:spPr/>
      <dgm:t>
        <a:bodyPr/>
        <a:lstStyle/>
        <a:p>
          <a:endParaRPr lang="ru-RU"/>
        </a:p>
      </dgm:t>
    </dgm:pt>
    <dgm:pt modelId="{1F4824E5-AEFC-4BA2-8B21-2894A2986C1D}" type="pres">
      <dgm:prSet presAssocID="{5D0531AC-9E8D-4FC0-A380-B14D2FAE1B9E}" presName="node" presStyleLbl="node1" presStyleIdx="3" presStyleCnt="4" custScaleX="160256" custScaleY="158063" custLinFactNeighborX="5730" custLinFactNeighborY="-5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616A36-6035-4F6C-AB65-BEB4EF80F698}" type="presOf" srcId="{5D0531AC-9E8D-4FC0-A380-B14D2FAE1B9E}" destId="{1F4824E5-AEFC-4BA2-8B21-2894A2986C1D}" srcOrd="0" destOrd="0" presId="urn:microsoft.com/office/officeart/2005/8/layout/default#1"/>
    <dgm:cxn modelId="{B44FD07F-5941-45A6-B319-053C05F18B4C}" srcId="{545BCD35-855F-407D-B355-D5EA2170D89D}" destId="{5D0531AC-9E8D-4FC0-A380-B14D2FAE1B9E}" srcOrd="3" destOrd="0" parTransId="{FB5E20BE-A4B0-48FF-8388-1409FB8AC57B}" sibTransId="{0A207F91-DE49-4D39-A7D5-E13FBF78CB9A}"/>
    <dgm:cxn modelId="{4C2C4513-175C-4B8D-BA3C-D6DC3994FC94}" srcId="{545BCD35-855F-407D-B355-D5EA2170D89D}" destId="{82FD97AF-4C40-4EEA-86C3-DAEDE9DE1EC2}" srcOrd="1" destOrd="0" parTransId="{6BD582F3-F40F-43C8-9744-0C015B20A679}" sibTransId="{3581EE00-CB96-4BD3-9350-52D0B9E75C90}"/>
    <dgm:cxn modelId="{5A765735-E555-45C8-A43B-640FF659677F}" srcId="{545BCD35-855F-407D-B355-D5EA2170D89D}" destId="{348194E3-A33C-4CFF-BA49-119EC657DB16}" srcOrd="0" destOrd="0" parTransId="{073111EF-C034-4174-B4BF-146DAD8980A5}" sibTransId="{16AF7B11-4DBC-4DA6-ABAF-0B6D1F5BB571}"/>
    <dgm:cxn modelId="{9488FB32-44A3-43C9-A0F0-27882B3C9DCE}" type="presOf" srcId="{B56D950F-D351-46AF-8F1B-EC0F3DE61F69}" destId="{134BA427-4574-4C35-98A4-E868EBC1B6BD}" srcOrd="0" destOrd="0" presId="urn:microsoft.com/office/officeart/2005/8/layout/default#1"/>
    <dgm:cxn modelId="{C941CF1F-3AF0-4BAB-98A9-B5DBA517CEF7}" type="presOf" srcId="{82FD97AF-4C40-4EEA-86C3-DAEDE9DE1EC2}" destId="{07D6F565-CF53-435C-AC21-46C22E812A8C}" srcOrd="0" destOrd="0" presId="urn:microsoft.com/office/officeart/2005/8/layout/default#1"/>
    <dgm:cxn modelId="{7167F9A2-B9B1-4AAD-858B-84F3959DF1AB}" srcId="{545BCD35-855F-407D-B355-D5EA2170D89D}" destId="{B56D950F-D351-46AF-8F1B-EC0F3DE61F69}" srcOrd="2" destOrd="0" parTransId="{BDA0306C-938F-432F-A6FB-26D7978A2877}" sibTransId="{A853148C-AF19-4FD0-9AB2-08320A704D98}"/>
    <dgm:cxn modelId="{C7B27777-12C3-4E79-A142-5A1DB6EB51D9}" type="presOf" srcId="{348194E3-A33C-4CFF-BA49-119EC657DB16}" destId="{CBB6F214-51DF-40E3-BFFF-C4C56C480AAD}" srcOrd="0" destOrd="0" presId="urn:microsoft.com/office/officeart/2005/8/layout/default#1"/>
    <dgm:cxn modelId="{E4B779F9-1E1A-4BD1-AB0F-CBB5E789F789}" type="presOf" srcId="{545BCD35-855F-407D-B355-D5EA2170D89D}" destId="{129CBA1B-311C-4375-8AE6-FAEBB8F1584E}" srcOrd="0" destOrd="0" presId="urn:microsoft.com/office/officeart/2005/8/layout/default#1"/>
    <dgm:cxn modelId="{B155525A-3B94-4072-80CB-16DBA1073637}" type="presParOf" srcId="{129CBA1B-311C-4375-8AE6-FAEBB8F1584E}" destId="{CBB6F214-51DF-40E3-BFFF-C4C56C480AAD}" srcOrd="0" destOrd="0" presId="urn:microsoft.com/office/officeart/2005/8/layout/default#1"/>
    <dgm:cxn modelId="{A995EB76-9BA1-4CC8-BF92-7C9C1D5905FB}" type="presParOf" srcId="{129CBA1B-311C-4375-8AE6-FAEBB8F1584E}" destId="{AF926E34-F67C-4D9F-A7A4-39F91B812F2D}" srcOrd="1" destOrd="0" presId="urn:microsoft.com/office/officeart/2005/8/layout/default#1"/>
    <dgm:cxn modelId="{1060993D-7864-4F3E-9A98-AB4C12C43122}" type="presParOf" srcId="{129CBA1B-311C-4375-8AE6-FAEBB8F1584E}" destId="{07D6F565-CF53-435C-AC21-46C22E812A8C}" srcOrd="2" destOrd="0" presId="urn:microsoft.com/office/officeart/2005/8/layout/default#1"/>
    <dgm:cxn modelId="{011B7054-8AA0-4BF5-81C8-D41DA47CA01D}" type="presParOf" srcId="{129CBA1B-311C-4375-8AE6-FAEBB8F1584E}" destId="{5FA5875C-0038-4B45-A14F-D4D433A761EA}" srcOrd="3" destOrd="0" presId="urn:microsoft.com/office/officeart/2005/8/layout/default#1"/>
    <dgm:cxn modelId="{770E1B03-1F9B-43D5-BB59-7F29983F59FE}" type="presParOf" srcId="{129CBA1B-311C-4375-8AE6-FAEBB8F1584E}" destId="{134BA427-4574-4C35-98A4-E868EBC1B6BD}" srcOrd="4" destOrd="0" presId="urn:microsoft.com/office/officeart/2005/8/layout/default#1"/>
    <dgm:cxn modelId="{DF7ADF8B-18A9-4454-BE1F-BE2CE907471F}" type="presParOf" srcId="{129CBA1B-311C-4375-8AE6-FAEBB8F1584E}" destId="{C5C19435-1477-4C39-A211-C7F8332D791B}" srcOrd="5" destOrd="0" presId="urn:microsoft.com/office/officeart/2005/8/layout/default#1"/>
    <dgm:cxn modelId="{BC47E1B4-6DBD-47C6-A51C-218023C338B0}" type="presParOf" srcId="{129CBA1B-311C-4375-8AE6-FAEBB8F1584E}" destId="{1F4824E5-AEFC-4BA2-8B21-2894A2986C1D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8A6F1-D00A-48F0-86D1-F77C4C9D4561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92810-4116-44DD-B35C-64E88D4F3C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64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92810-4116-44DD-B35C-64E88D4F3CE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8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Новое в законодательстве об охране труда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3816424" cy="1777752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Главный специалист отдела охраны труда управления охраны и государственной экспертизы условий труда Министерства труда и социальной защиты Республики Беларусь </a:t>
            </a:r>
          </a:p>
          <a:p>
            <a:r>
              <a:rPr lang="ru-RU" sz="2100" b="1" dirty="0" smtClean="0">
                <a:solidFill>
                  <a:schemeClr val="tx1"/>
                </a:solidFill>
              </a:rPr>
              <a:t>Гарбуз Татьяна Леонидовна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Тел. (017) 222 49 32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0825" y="476250"/>
            <a:ext cx="2374900" cy="25923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Выявлять угрозы – контролировать риски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27313" y="1557338"/>
            <a:ext cx="649287" cy="72072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2500" y="765175"/>
            <a:ext cx="5400675" cy="13843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Статья 17  Закона </a:t>
            </a:r>
            <a:r>
              <a:rPr lang="ru-RU" sz="14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Республики </a:t>
            </a:r>
            <a:r>
              <a:rPr lang="ru-RU" sz="1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Беларусь «Об охране труда»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     Наниматель несет обязанности по осуществлению контроля за соблюдением законодательства об охране труда работниками; осуществлению контроля за уровнями и концентрациями вредных производственных факторов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651500" y="549275"/>
            <a:ext cx="792163" cy="2159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latin typeface="Arial Narrow" pitchFamily="34" charset="0"/>
            </a:endParaRP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C8FCBF-D82D-46B8-BAEE-4706E4F94158}" type="slidenum">
              <a:rPr lang="ru-RU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2500" y="188913"/>
            <a:ext cx="5400675" cy="3381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Действующее законодательство Республики Беларусь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19475" y="2581275"/>
            <a:ext cx="5545138" cy="4318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Arial Narrow" pitchFamily="34" charset="0"/>
              </a:rPr>
              <a:t>ВЫЯВЛЕНИЕ ОПАСНОСТЕЙ И ОЦЕНКА РИСКОВ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5651500" y="2149475"/>
            <a:ext cx="792163" cy="4318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latin typeface="Arial Narrow" pitchFamily="34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273079" y="3212976"/>
          <a:ext cx="871296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699792" y="116632"/>
            <a:ext cx="439248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Дальнейшие шаги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83968" y="548680"/>
            <a:ext cx="864097" cy="288032"/>
          </a:xfrm>
          <a:prstGeom prst="downArrow">
            <a:avLst>
              <a:gd name="adj1" fmla="val 50000"/>
              <a:gd name="adj2" fmla="val 5101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39552" y="885924"/>
            <a:ext cx="8317432" cy="550920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19</a:t>
            </a:r>
            <a:r>
              <a:rPr lang="ru-RU" altLang="ru-RU" sz="20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Осуществление контроля за соблюдением работниками законодательства об охране труда в организации должностными лицами нанимателя.</a:t>
            </a:r>
          </a:p>
          <a:p>
            <a:endParaRPr lang="ru-RU" alt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b="1" dirty="0" smtClean="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        Контроль за соблюдением работниками законодательства об охране труда в организации</a:t>
            </a:r>
            <a:r>
              <a:rPr lang="ru-RU" altLang="ru-RU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– комплекс мер, направленных на выявление и предупреждение нарушений требований по охране труда,  обеспечение исключения воздействия производственных факторов (либо снижения их уровня до допустимых величин), способных оказать неблагоприятное воздействие на здоровье работников, и (или) снижение профессиональных рисков.</a:t>
            </a:r>
          </a:p>
          <a:p>
            <a:r>
              <a:rPr lang="ru-RU" sz="1600" dirty="0" smtClean="0">
                <a:solidFill>
                  <a:srgbClr val="FFC000"/>
                </a:solidFill>
              </a:rPr>
              <a:t>    Основными задачами контроля </a:t>
            </a:r>
            <a:r>
              <a:rPr lang="ru-RU" sz="1600" dirty="0" smtClean="0">
                <a:solidFill>
                  <a:schemeClr val="bg1"/>
                </a:solidFill>
              </a:rPr>
              <a:t>являются: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         выявление и предупреждение нарушений требований по охране труда;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         оценка состояния условий труда работников, безопасности производственных процессов, оборудования, приспособлений, инструмента, сырья и материалов, эффективности применения средств защиты работниками;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          выполнение работниками должностных обязанностей и требований, установленных нормативными правовыми актами, в том числе техническими нормативными правовыми актами, являющимися в соответствии с законодательными актами и постановлениями Совета Министров Республики Беларусь обязательными для соблюдения, локальными нормативными правовыми актами, содержащими требования по охране труда.</a:t>
            </a:r>
          </a:p>
          <a:p>
            <a:endParaRPr lang="ru-RU" alt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6381328"/>
            <a:ext cx="864097" cy="260648"/>
          </a:xfrm>
          <a:prstGeom prst="downArrow">
            <a:avLst>
              <a:gd name="adj1" fmla="val 50000"/>
              <a:gd name="adj2" fmla="val 5101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3" y="1459954"/>
            <a:ext cx="8136904" cy="38472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Контроль за соблюдением законодательства об охране труда в организации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9695" y="3717032"/>
            <a:ext cx="2424113" cy="22304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50" dirty="0">
                <a:solidFill>
                  <a:schemeClr val="tx1"/>
                </a:solidFill>
              </a:rPr>
              <a:t>соответствие конструкции, оснащения и организации рабочих мест, а также организации выполнения работ требованиям по охране труда;</a:t>
            </a:r>
          </a:p>
          <a:p>
            <a:pPr marL="171450" indent="-171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50" dirty="0">
                <a:solidFill>
                  <a:schemeClr val="tx1"/>
                </a:solidFill>
              </a:rPr>
              <a:t>соблюдение работниками требований по охране труда;</a:t>
            </a:r>
          </a:p>
          <a:p>
            <a:pPr marL="171450" indent="-1714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выполнение мероприятий по устранению причин несчастного случая на производстве, профессиональных заболеваний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86832" y="3717032"/>
            <a:ext cx="2881312" cy="2551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150" dirty="0">
                <a:solidFill>
                  <a:schemeClr val="tx1"/>
                </a:solidFill>
              </a:rPr>
              <a:t>организация и проведение ежедневного контроля;</a:t>
            </a:r>
          </a:p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50" dirty="0">
                <a:solidFill>
                  <a:schemeClr val="tx1"/>
                </a:solidFill>
              </a:rPr>
              <a:t>своевременность прохождения работниками медосмотров, обучения, инструктажа, проверки знаний по вопросам охраны труда; </a:t>
            </a:r>
          </a:p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50" dirty="0">
                <a:solidFill>
                  <a:schemeClr val="tx1"/>
                </a:solidFill>
              </a:rPr>
              <a:t>обеспечение работников СИЗ, смывающими и</a:t>
            </a:r>
            <a:r>
              <a:rPr lang="en-US" sz="1150" dirty="0">
                <a:solidFill>
                  <a:schemeClr val="tx1"/>
                </a:solidFill>
              </a:rPr>
              <a:t> </a:t>
            </a:r>
            <a:r>
              <a:rPr lang="ru-RU" sz="1150" dirty="0">
                <a:solidFill>
                  <a:schemeClr val="tx1"/>
                </a:solidFill>
              </a:rPr>
              <a:t>обезвреживающими средствами; </a:t>
            </a:r>
          </a:p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50" dirty="0">
                <a:solidFill>
                  <a:schemeClr val="tx1"/>
                </a:solidFill>
              </a:rPr>
              <a:t>предоставление компенсаций по условиям труда;</a:t>
            </a:r>
          </a:p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50" dirty="0">
                <a:solidFill>
                  <a:schemeClr val="tx1"/>
                </a:solidFill>
              </a:rPr>
              <a:t>исполнение непосредственным руководителем своих обязанностей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12160" y="3717032"/>
            <a:ext cx="2951609" cy="30543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50" dirty="0">
                <a:solidFill>
                  <a:schemeClr val="tx1"/>
                </a:solidFill>
              </a:rPr>
              <a:t>организация и проведение ежемесячного контроля;</a:t>
            </a:r>
          </a:p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50" dirty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осуществление мероприятий по улучшению условий и охраны труда, коллективного договора;</a:t>
            </a:r>
          </a:p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организация и проведение аттестации рабочих мест по условиям труда, паспортизации </a:t>
            </a:r>
            <a:r>
              <a:rPr lang="ru-RU" sz="1200" dirty="0" err="1">
                <a:solidFill>
                  <a:schemeClr val="tx1"/>
                </a:solidFill>
              </a:rPr>
              <a:t>сан.технического</a:t>
            </a:r>
            <a:r>
              <a:rPr lang="ru-RU" sz="1200" dirty="0">
                <a:solidFill>
                  <a:schemeClr val="tx1"/>
                </a:solidFill>
              </a:rPr>
              <a:t> состояния условий и охраны труда;</a:t>
            </a:r>
          </a:p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соблюдение в организации (структурных подразделениях) НПА, организационно-</a:t>
            </a:r>
            <a:r>
              <a:rPr lang="ru-RU" sz="1200" dirty="0" err="1">
                <a:solidFill>
                  <a:schemeClr val="tx1"/>
                </a:solidFill>
              </a:rPr>
              <a:t>распорядит</a:t>
            </a:r>
            <a:r>
              <a:rPr lang="ru-RU" sz="1200" dirty="0">
                <a:solidFill>
                  <a:schemeClr val="tx1"/>
                </a:solidFill>
              </a:rPr>
              <a:t>. документов вышестоящих органов, органов надзора (контроля);</a:t>
            </a:r>
          </a:p>
          <a:p>
            <a:pPr marL="171450" indent="-1714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</a:rPr>
              <a:t>функционирование СУОТ</a:t>
            </a:r>
            <a:endParaRPr lang="ru-RU" sz="1150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692275" y="1874838"/>
            <a:ext cx="49213" cy="185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381500" y="1844675"/>
            <a:ext cx="46038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308850" y="1860550"/>
            <a:ext cx="44450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692275" y="2525713"/>
            <a:ext cx="49213" cy="1162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82638" y="2689225"/>
            <a:ext cx="1889125" cy="73977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непосредственный руководитель 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4365625" y="2525713"/>
            <a:ext cx="61913" cy="1162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48038" y="2689225"/>
            <a:ext cx="2376487" cy="73977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руководитель структурного подразделения с участием непосредственных руководителей работ</a:t>
            </a:r>
          </a:p>
        </p:txBody>
      </p:sp>
      <p:sp>
        <p:nvSpPr>
          <p:cNvPr id="28" name="Стрелка вниз 27"/>
          <p:cNvSpPr/>
          <p:nvPr/>
        </p:nvSpPr>
        <p:spPr>
          <a:xfrm>
            <a:off x="7318375" y="2525713"/>
            <a:ext cx="61913" cy="1162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56325" y="2689225"/>
            <a:ext cx="2519363" cy="73977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руководитель организации</a:t>
            </a:r>
            <a:r>
              <a:rPr lang="en-US" sz="1200" b="1" dirty="0"/>
              <a:t> </a:t>
            </a:r>
            <a:r>
              <a:rPr lang="ru-RU" sz="1200" b="1" dirty="0"/>
              <a:t>(его заместитель) с участием руководителей служб, отделов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1880" y="2092325"/>
            <a:ext cx="1800275" cy="4333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ежемесячно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2092325"/>
            <a:ext cx="1701700" cy="4333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ежеквартально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2090738"/>
            <a:ext cx="1799729" cy="431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ежедневно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4283968" y="548680"/>
            <a:ext cx="864097" cy="864095"/>
          </a:xfrm>
          <a:prstGeom prst="downArrow">
            <a:avLst>
              <a:gd name="adj1" fmla="val 50000"/>
              <a:gd name="adj2" fmla="val 5101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5220EDA-2B1A-4F4F-B44D-777E39CB2698}" type="slidenum">
              <a:rPr lang="ru-RU" sz="1400" b="1">
                <a:solidFill>
                  <a:srgbClr val="184573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400" b="1" dirty="0">
              <a:solidFill>
                <a:srgbClr val="184573"/>
              </a:solidFill>
              <a:latin typeface="+mn-lt"/>
            </a:endParaRPr>
          </a:p>
        </p:txBody>
      </p:sp>
      <p:sp>
        <p:nvSpPr>
          <p:cNvPr id="163843" name="Прямоугольник 4"/>
          <p:cNvSpPr>
            <a:spLocks noChangeArrowheads="1"/>
          </p:cNvSpPr>
          <p:nvPr/>
        </p:nvSpPr>
        <p:spPr bwMode="auto">
          <a:xfrm>
            <a:off x="346075" y="2564905"/>
            <a:ext cx="8496300" cy="224676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449263" algn="just"/>
            <a:r>
              <a:rPr lang="ru-RU" alt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 иной периодичности, но не реже одного раза в 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месяц, а также иные формы контроля  могут </a:t>
            </a:r>
            <a:r>
              <a:rPr lang="ru-RU" alt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осуществляться в соответствии с системой управления охраной труда в организациях сферы 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услуг,  </a:t>
            </a:r>
            <a:r>
              <a:rPr lang="ru-RU" alt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микроорганизациях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также индивидуальными предпринимателями  с учетом специфики их 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деятельности, </a:t>
            </a:r>
            <a:r>
              <a:rPr lang="ru-RU" sz="2000" dirty="0" smtClean="0">
                <a:solidFill>
                  <a:schemeClr val="bg1"/>
                </a:solidFill>
              </a:rPr>
              <a:t>если иное не установлено законодательством.</a:t>
            </a:r>
          </a:p>
          <a:p>
            <a:pPr marL="457200" indent="449263" algn="just">
              <a:buFont typeface="Arial" charset="0"/>
              <a:buNone/>
            </a:pPr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436368" y="548680"/>
            <a:ext cx="864097" cy="1512168"/>
          </a:xfrm>
          <a:prstGeom prst="downArrow">
            <a:avLst>
              <a:gd name="adj1" fmla="val 50000"/>
              <a:gd name="adj2" fmla="val 5101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низ 14"/>
          <p:cNvSpPr/>
          <p:nvPr/>
        </p:nvSpPr>
        <p:spPr>
          <a:xfrm>
            <a:off x="5867400" y="1052513"/>
            <a:ext cx="622300" cy="288925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484313"/>
            <a:ext cx="2520950" cy="2808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Создать систему безопасности и гигиены труда – достичь высокого уровня организации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938" y="1341438"/>
            <a:ext cx="5329237" cy="2016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Статья 17. Обязанности работодателя по обеспечению охраны труда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Наниматель несет обязанности по разработке, внедрению и поддержанию функционирования системы управления охраной труда, обеспечивающей идентификацию опасностей, оценку профессиональных рисков, определение мер управления профессиональными рисками и анализ их результативности, разработке и реализации мероприятий по улучшению условий и охраны труда</a:t>
            </a:r>
          </a:p>
          <a:p>
            <a:pPr algn="ctr"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6804025" y="6237288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5363B61-6988-454F-803E-007C454FF220}" type="slidenum">
              <a:rPr lang="ru-RU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14725" y="4049713"/>
            <a:ext cx="5329238" cy="2416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400" b="1" dirty="0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Статья 5. Основные направления государственной политики в области охраны труда</a:t>
            </a:r>
          </a:p>
          <a:p>
            <a:pPr algn="ctr" eaLnBrk="1" hangingPunct="1">
              <a:defRPr/>
            </a:pPr>
            <a:r>
              <a:rPr lang="ru-RU" altLang="ru-RU" sz="1400" b="1" dirty="0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Основными направлениями государственной политики в области охраны труда являются:</a:t>
            </a:r>
          </a:p>
          <a:p>
            <a:pPr algn="ctr" eaLnBrk="1" hangingPunct="1">
              <a:defRPr/>
            </a:pPr>
            <a:r>
              <a:rPr lang="ru-RU" alt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внедрение систем управления охраной труда</a:t>
            </a:r>
          </a:p>
          <a:p>
            <a:pPr algn="ctr" eaLnBrk="1" hangingPunct="1">
              <a:defRPr/>
            </a:pPr>
            <a:r>
              <a:rPr lang="ru-RU" altLang="ru-RU" sz="1400" b="1" i="1" dirty="0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система управления охраной труда </a:t>
            </a:r>
            <a:r>
              <a:rPr lang="ru-RU" altLang="ru-RU" sz="1400" b="1" dirty="0" smtClean="0">
                <a:solidFill>
                  <a:srgbClr val="FFFFFF"/>
                </a:solidFill>
                <a:latin typeface="Arial Narrow" pitchFamily="34" charset="0"/>
                <a:cs typeface="Times New Roman" pitchFamily="18" charset="0"/>
              </a:rPr>
              <a:t>– совокупность мероприятий по охране труда, методов и средств управления, направленных на организацию деятельности по обеспечению безопасности, сохранению здоровья и работоспособности работающих в процессе трудовой деятельности</a:t>
            </a:r>
          </a:p>
        </p:txBody>
      </p:sp>
      <p:sp>
        <p:nvSpPr>
          <p:cNvPr id="171015" name="TextBox 9"/>
          <p:cNvSpPr txBox="1">
            <a:spLocks noChangeArrowheads="1"/>
          </p:cNvSpPr>
          <p:nvPr/>
        </p:nvSpPr>
        <p:spPr bwMode="auto">
          <a:xfrm>
            <a:off x="2484438" y="2636838"/>
            <a:ext cx="142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771775" y="1412875"/>
            <a:ext cx="431800" cy="2663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63938" y="765175"/>
            <a:ext cx="5400675" cy="3079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Действующее законодательство Республики Беларусь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27425" y="3449638"/>
            <a:ext cx="5400675" cy="3381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Дальнейшие шаги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5795963" y="3787775"/>
            <a:ext cx="622300" cy="2159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 txBox="1">
            <a:spLocks/>
          </p:cNvSpPr>
          <p:nvPr/>
        </p:nvSpPr>
        <p:spPr>
          <a:xfrm>
            <a:off x="6804025" y="630872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EEE7954-EFAD-4940-81E7-BF1977990ACA}" type="slidenum">
              <a:rPr lang="ru-RU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188" y="4941167"/>
            <a:ext cx="2232025" cy="16004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Обучение по охране труда работников – это получение знаний, умений и навыков в ходе проведения</a:t>
            </a:r>
          </a:p>
          <a:p>
            <a:pPr algn="ctr">
              <a:defRPr/>
            </a:pPr>
            <a:endParaRPr lang="ru-RU" sz="1400" b="1" dirty="0">
              <a:latin typeface="Arial Narrow" pitchFamily="34" charset="0"/>
            </a:endParaRPr>
          </a:p>
        </p:txBody>
      </p:sp>
      <p:sp>
        <p:nvSpPr>
          <p:cNvPr id="172036" name="Rectangle 1"/>
          <p:cNvSpPr>
            <a:spLocks noChangeArrowheads="1"/>
          </p:cNvSpPr>
          <p:nvPr/>
        </p:nvSpPr>
        <p:spPr bwMode="auto">
          <a:xfrm>
            <a:off x="4319588" y="4970582"/>
            <a:ext cx="4824412" cy="160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14000"/>
              </a:lnSpc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инструктажей  по охране труда</a:t>
            </a:r>
          </a:p>
          <a:p>
            <a:pPr eaLnBrk="0" hangingPunct="0">
              <a:lnSpc>
                <a:spcPct val="114000"/>
              </a:lnSpc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стажировки на рабочем месте</a:t>
            </a:r>
            <a:endParaRPr lang="ru-RU" altLang="ru-RU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eaLnBrk="0" hangingPunct="0">
              <a:lnSpc>
                <a:spcPct val="114000"/>
              </a:lnSpc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по охране труда в организациях, осуществляющих образовательную деятельность</a:t>
            </a:r>
          </a:p>
          <a:p>
            <a:pPr eaLnBrk="0" hangingPunct="0">
              <a:lnSpc>
                <a:spcPct val="114000"/>
              </a:lnSpc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по охране труда у работодателя</a:t>
            </a:r>
          </a:p>
          <a:p>
            <a:pPr eaLnBrk="0" hangingPunct="0">
              <a:lnSpc>
                <a:spcPct val="114000"/>
              </a:lnSpc>
            </a:pPr>
            <a:r>
              <a:rPr lang="ru-RU" alt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оказанию первой помощи пострадавшим</a:t>
            </a:r>
            <a:r>
              <a:rPr lang="ru-RU" altLang="ru-RU" sz="16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987675" y="4941888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987675" y="5229225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987675" y="5516563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987675" y="5949950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987675" y="6237288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55776" y="3212976"/>
            <a:ext cx="6588224" cy="18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anchor="b"/>
          <a:lstStyle/>
          <a:p>
            <a:pPr algn="just">
              <a:defRPr/>
            </a:pPr>
            <a:endParaRPr lang="ru-RU" sz="12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2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2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2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1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1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1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1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1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ru-RU" sz="11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</a:rPr>
              <a:t>Учебно-программная </a:t>
            </a:r>
            <a:r>
              <a:rPr lang="ru-RU" sz="1100" b="1" dirty="0">
                <a:solidFill>
                  <a:srgbClr val="002060"/>
                </a:solidFill>
                <a:latin typeface="Arial Narrow" pitchFamily="34" charset="0"/>
              </a:rPr>
              <a:t>документация образовательных программ профессиональной подготовки работающих по рабочим профессиям (должностям), образовательных программ переподготовки работающих по профессиям (должностям) должна предусматривать теоретическое обучение по вопросам охраны труда и производственное обучение безопасным методам и приемам </a:t>
            </a: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</a:rPr>
              <a:t>труда</a:t>
            </a:r>
          </a:p>
          <a:p>
            <a:pPr algn="just">
              <a:defRPr/>
            </a:pPr>
            <a:r>
              <a:rPr lang="ru-RU" altLang="ru-RU" sz="9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      </a:t>
            </a:r>
            <a:r>
              <a:rPr lang="ru-RU" altLang="ru-RU" sz="9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Теоретическое обучение осуществляется в рамках учебной дисциплины «Охрана труда» и (или) соответствующих разделов специальных дисциплин в объеме не менее 10 часов.</a:t>
            </a:r>
          </a:p>
          <a:p>
            <a:pPr algn="just">
              <a:defRPr/>
            </a:pPr>
            <a:r>
              <a:rPr lang="ru-RU" altLang="ru-RU" sz="9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          При обучении по профессиям рабочих, занятых на работах с повышенной опасностью, учебная дисциплина «Охрана труда» преподается в объеме не менее 60 часов в учреждениях профессионально-технического образования и не менее 20 часов - при обучении непосредственно в  организации.</a:t>
            </a:r>
          </a:p>
          <a:p>
            <a:pPr algn="just">
              <a:defRPr/>
            </a:pPr>
            <a:endParaRPr lang="ru-RU" sz="1200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just"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06700" y="2852936"/>
            <a:ext cx="6337300" cy="288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Arial Narrow" pitchFamily="34" charset="0"/>
              </a:rPr>
              <a:t>Новая редакция статьи 25 Закона Республики Беларусь «Об охране труда»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79388" y="1052513"/>
            <a:ext cx="2089150" cy="31686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Повышать квалификацию – развивать профессиональные навыки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27313" y="548681"/>
            <a:ext cx="6408737" cy="187220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Статья 25. Обучение, стажировка, инструктаж и проверка знаний по вопросам охраны труда</a:t>
            </a:r>
          </a:p>
          <a:p>
            <a:pPr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Государство обеспечивает подготовку специалистов по охране труда в учреждениях образования.</a:t>
            </a:r>
          </a:p>
          <a:p>
            <a:pPr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Обучение по вопросам охраны труда проводится при подготовке, переподготовке, повышении квалификации, на обучающих курсах.</a:t>
            </a:r>
          </a:p>
          <a:p>
            <a:pPr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Обучение, стажировка, инструктаж и проверка знаний работающих по вопросам охраны труда осуществляются в порядке, определяемом Министерством труда и социальной защиты Республики Беларусь.</a:t>
            </a:r>
          </a:p>
          <a:p>
            <a:pPr>
              <a:lnSpc>
                <a:spcPct val="90000"/>
              </a:lnSpc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Наниматель оказывает содействие в обучении по вопросам охраны труда общественных инспекторов по охране труда профсоюзов, уполномоченных лиц по охране труда работников организации.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2268538" y="1341438"/>
            <a:ext cx="287337" cy="280828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627313" y="1"/>
            <a:ext cx="6265862" cy="332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Действующее законодательство Республики Беларусь</a:t>
            </a:r>
            <a:endParaRPr lang="ru-RU" sz="14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06700" y="2420889"/>
            <a:ext cx="633730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Дальнейшие шаги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5364088" y="332656"/>
            <a:ext cx="574675" cy="2159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5436096" y="2708920"/>
            <a:ext cx="576262" cy="14401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 txBox="1">
            <a:spLocks/>
          </p:cNvSpPr>
          <p:nvPr/>
        </p:nvSpPr>
        <p:spPr>
          <a:xfrm>
            <a:off x="6804025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93BB82-C83E-4EF9-8623-F42AAB56B689}" type="slidenum">
              <a:rPr lang="ru-RU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  <a:cs typeface="+mn-cs"/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2339752" y="2780928"/>
          <a:ext cx="669674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771775" y="1628775"/>
            <a:ext cx="5616575" cy="7921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Arial Narrow" pitchFamily="34" charset="0"/>
              </a:rPr>
              <a:t>Статьи 11 и 19 Закона Республики Беларусь </a:t>
            </a:r>
          </a:p>
          <a:p>
            <a:pPr algn="ctr">
              <a:defRPr/>
            </a:pPr>
            <a:r>
              <a:rPr lang="ru-RU" dirty="0">
                <a:latin typeface="Arial Narrow" pitchFamily="34" charset="0"/>
              </a:rPr>
              <a:t>«Об охране труда»</a:t>
            </a: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250825" y="115888"/>
            <a:ext cx="8569325" cy="3817937"/>
            <a:chOff x="152888" y="951882"/>
            <a:chExt cx="3757004" cy="381642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6031" y="951882"/>
              <a:ext cx="3693861" cy="1112393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152888" y="1456507"/>
              <a:ext cx="852599" cy="33117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 Инвестировать в кадры – мотивировать посредством участия</a:t>
              </a:r>
            </a:p>
          </p:txBody>
        </p:sp>
      </p:grpSp>
      <p:sp>
        <p:nvSpPr>
          <p:cNvPr id="16" name="Стрелка вниз 15"/>
          <p:cNvSpPr/>
          <p:nvPr/>
        </p:nvSpPr>
        <p:spPr>
          <a:xfrm>
            <a:off x="5148263" y="1125538"/>
            <a:ext cx="863600" cy="503237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1223963" y="2239963"/>
            <a:ext cx="2232025" cy="288925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148263" y="2420938"/>
            <a:ext cx="863600" cy="503237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08263" y="755650"/>
            <a:ext cx="6264275" cy="3603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Действующее законодательство Республики Беларусь</a:t>
            </a:r>
            <a:endParaRPr lang="ru-RU" sz="14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buFont typeface="Arial" charset="0"/>
              <a:buNone/>
            </a:pPr>
            <a:fld id="{F35B7EC1-1F07-406A-A517-F55EC1E5F8B8}" type="slidenum">
              <a:rPr lang="ru-RU" altLang="ru-RU" sz="1400" b="1">
                <a:latin typeface="Calibri" pitchFamily="34" charset="0"/>
              </a:rPr>
              <a:pPr algn="r">
                <a:buFont typeface="Arial" charset="0"/>
                <a:buNone/>
              </a:pPr>
              <a:t>17</a:t>
            </a:fld>
            <a:endParaRPr lang="ru-RU" altLang="ru-RU" sz="1400" b="1">
              <a:latin typeface="Calibri" pitchFamily="34" charset="0"/>
            </a:endParaRPr>
          </a:p>
        </p:txBody>
      </p:sp>
      <p:sp>
        <p:nvSpPr>
          <p:cNvPr id="154628" name="Прямоугольник 5"/>
          <p:cNvSpPr>
            <a:spLocks noChangeArrowheads="1"/>
          </p:cNvSpPr>
          <p:nvPr/>
        </p:nvSpPr>
        <p:spPr bwMode="auto">
          <a:xfrm>
            <a:off x="1331640" y="404664"/>
            <a:ext cx="6624092" cy="720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>
                <a:latin typeface="Calibri" pitchFamily="34" charset="0"/>
              </a:rPr>
              <a:t>Внесение изменений и дополнений в        </a:t>
            </a:r>
            <a:br>
              <a:rPr lang="ru-RU" altLang="ru-RU" sz="2000" b="1" dirty="0">
                <a:latin typeface="Calibri" pitchFamily="34" charset="0"/>
              </a:rPr>
            </a:br>
            <a:r>
              <a:rPr lang="ru-RU" altLang="ru-RU" sz="2000" b="1" dirty="0">
                <a:latin typeface="Calibri" pitchFamily="34" charset="0"/>
              </a:rPr>
              <a:t>Закон Республики Беларусь «Об охране труда»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66843"/>
            <a:ext cx="8496944" cy="5213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Статья 1. Основные термины, применяемые в настоящем Законе, и их определения </a:t>
            </a:r>
          </a:p>
          <a:p>
            <a:pPr>
              <a:defRPr/>
            </a:pPr>
            <a:r>
              <a:rPr lang="ru-RU" sz="1400" dirty="0" smtClean="0">
                <a:latin typeface="Calibri" pitchFamily="34" charset="0"/>
                <a:cs typeface="Times New Roman" panose="02020603050405020304" pitchFamily="18" charset="0"/>
              </a:rPr>
              <a:t>       Исключаются термины:</a:t>
            </a:r>
          </a:p>
          <a:p>
            <a:pPr>
              <a:defRPr/>
            </a:pPr>
            <a:r>
              <a:rPr lang="ru-RU" sz="1400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latin typeface="Calibri" pitchFamily="34" charset="0"/>
                <a:cs typeface="Times New Roman" panose="02020603050405020304" pitchFamily="18" charset="0"/>
              </a:rPr>
              <a:t>отраслевые правила по охране труда </a:t>
            </a:r>
            <a:r>
              <a:rPr lang="ru-RU" sz="1400" strike="sngStrike" dirty="0" smtClean="0">
                <a:latin typeface="Calibri" pitchFamily="34" charset="0"/>
                <a:cs typeface="Times New Roman" panose="02020603050405020304" pitchFamily="18" charset="0"/>
              </a:rPr>
              <a:t>- нормативный правовой акт, содержащий требования по охране труда, направленные на обеспечение здоровых и безопасных условий труда работающих организаций, подчиненных или входящих в состав (систему) республиканских органов государственного управления и иных государственных организаций, подчиненных Правительству Республики Беларусь;</a:t>
            </a:r>
            <a:endParaRPr lang="ru-RU" sz="1400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b="1" i="1" dirty="0" smtClean="0">
                <a:latin typeface="Calibri" pitchFamily="34" charset="0"/>
                <a:cs typeface="Times New Roman" panose="02020603050405020304" pitchFamily="18" charset="0"/>
              </a:rPr>
              <a:t>паспортизация санитарно-технического состояния условий и охраны труда </a:t>
            </a:r>
            <a:r>
              <a:rPr lang="ru-RU" sz="1400" strike="sngStrike" dirty="0" smtClean="0">
                <a:latin typeface="Calibri" pitchFamily="34" charset="0"/>
                <a:cs typeface="Times New Roman" panose="02020603050405020304" pitchFamily="18" charset="0"/>
              </a:rPr>
              <a:t>- документальное оформление оценки фактического состояния условий и охраны труда в целях разработки и реализации мероприятий по приведению их в соответствие с законодательством об охране труда.</a:t>
            </a:r>
          </a:p>
          <a:p>
            <a:pPr>
              <a:defRPr/>
            </a:pPr>
            <a:r>
              <a:rPr lang="ru-RU" sz="1400" dirty="0" smtClean="0">
                <a:latin typeface="Calibri" pitchFamily="34" charset="0"/>
                <a:cs typeface="Times New Roman" panose="02020603050405020304" pitchFamily="18" charset="0"/>
              </a:rPr>
              <a:t>Как следствие того, что исключаются из:</a:t>
            </a:r>
          </a:p>
          <a:p>
            <a:pPr>
              <a:defRPr/>
            </a:pPr>
            <a:r>
              <a:rPr lang="ru-RU" sz="1400" b="1" i="1" dirty="0" smtClean="0">
                <a:solidFill>
                  <a:srgbClr val="0070C0"/>
                </a:solidFill>
                <a:latin typeface="Calibri" pitchFamily="34" charset="0"/>
                <a:cs typeface="Times New Roman" panose="02020603050405020304" pitchFamily="18" charset="0"/>
              </a:rPr>
              <a:t>      статьи 9.</a:t>
            </a:r>
            <a:r>
              <a:rPr lang="ru-RU" sz="1400" dirty="0" smtClean="0">
                <a:latin typeface="Calibri" pitchFamily="34" charset="0"/>
                <a:cs typeface="Times New Roman" panose="02020603050405020304" pitchFamily="18" charset="0"/>
              </a:rPr>
              <a:t> Полномочия республиканских органов государственного управления и иных государственных организаций, подчиненных Правительству Республики Беларусь, в области охраны труда</a:t>
            </a:r>
          </a:p>
          <a:p>
            <a:pPr>
              <a:defRPr/>
            </a:pPr>
            <a:r>
              <a:rPr lang="ru-RU" sz="1400" strike="sngStrike" dirty="0" smtClean="0">
                <a:latin typeface="Calibri" pitchFamily="34" charset="0"/>
                <a:cs typeface="Times New Roman" panose="02020603050405020304" pitchFamily="18" charset="0"/>
              </a:rPr>
              <a:t>    « разработка и принятие в пределах своей компетенции отраслевых правил по охране труда»</a:t>
            </a:r>
            <a:endParaRPr lang="ru-RU" sz="1400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dirty="0" smtClean="0">
                <a:latin typeface="Calibri" pitchFamily="34" charset="0"/>
                <a:cs typeface="Times New Roman" panose="02020603050405020304" pitchFamily="18" charset="0"/>
              </a:rPr>
              <a:t>      </a:t>
            </a:r>
            <a:r>
              <a:rPr lang="ru-RU" sz="1400" b="1" i="1" dirty="0" smtClean="0">
                <a:solidFill>
                  <a:srgbClr val="0070C0"/>
                </a:solidFill>
                <a:latin typeface="Calibri" pitchFamily="34" charset="0"/>
                <a:cs typeface="Times New Roman" panose="02020603050405020304" pitchFamily="18" charset="0"/>
              </a:rPr>
              <a:t>статьи 17</a:t>
            </a:r>
            <a:r>
              <a:rPr lang="ru-RU" sz="1400" dirty="0" smtClean="0">
                <a:latin typeface="Calibri" pitchFamily="34" charset="0"/>
                <a:cs typeface="Times New Roman" panose="02020603050405020304" pitchFamily="18" charset="0"/>
              </a:rPr>
              <a:t>. Обязанности работодателя по обеспечению охраны труда</a:t>
            </a:r>
          </a:p>
          <a:p>
            <a:pPr>
              <a:defRPr/>
            </a:pPr>
            <a:r>
              <a:rPr lang="ru-RU" sz="1400" strike="sngStrike" dirty="0" smtClean="0">
                <a:latin typeface="Calibri" pitchFamily="34" charset="0"/>
                <a:cs typeface="Times New Roman" panose="02020603050405020304" pitchFamily="18" charset="0"/>
              </a:rPr>
              <a:t>«обеспечению проведения паспортизации санитарно-технического состояния условий и охраны труда»</a:t>
            </a:r>
          </a:p>
          <a:p>
            <a:pPr>
              <a:defRPr/>
            </a:pPr>
            <a:r>
              <a:rPr lang="ru-RU" sz="1400" dirty="0" smtClean="0">
                <a:latin typeface="Calibri" pitchFamily="34" charset="0"/>
                <a:cs typeface="Times New Roman" panose="02020603050405020304" pitchFamily="18" charset="0"/>
              </a:rPr>
              <a:t>     Дано определение термину: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400" b="1" dirty="0" smtClean="0">
                <a:latin typeface="Calibri" pitchFamily="34" charset="0"/>
              </a:rPr>
              <a:t>     </a:t>
            </a:r>
            <a:r>
              <a:rPr lang="ru-RU" sz="1400" b="1" dirty="0" smtClean="0"/>
              <a:t>наряд-допуск на проведение работ с повышенной опасностью</a:t>
            </a:r>
            <a:r>
              <a:rPr lang="ru-RU" sz="1400" dirty="0" smtClean="0"/>
              <a:t>– задание на подготовку и проведение работ с повышенной опасностью, оформленное на бумажном носителе установленной формы и определяющее наименование работ, место проведения работ, сроки и время их выполнения, мероприятия по подготовке к проведению работ, безопасному проведению работ, состав исполнителей работ, лицо (лиц), ответственное (ответственных) за подготовку работ, лицо (лиц), ответственное (ответственных) за безопасное проведение работ, иные требования, обеспечивающие безопасное проведение работ</a:t>
            </a:r>
            <a:endParaRPr lang="ru-RU" altLang="ru-RU" sz="1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buFont typeface="Arial" charset="0"/>
              <a:buNone/>
            </a:pPr>
            <a:fld id="{DFC1C252-4E50-4ACA-819A-3F8540CB3445}" type="slidenum">
              <a:rPr lang="ru-RU" altLang="ru-RU" sz="1400" b="1">
                <a:latin typeface="Calibri" pitchFamily="34" charset="0"/>
              </a:rPr>
              <a:pPr algn="r">
                <a:buFont typeface="Arial" charset="0"/>
                <a:buNone/>
              </a:pPr>
              <a:t>18</a:t>
            </a:fld>
            <a:endParaRPr lang="ru-RU" altLang="ru-RU" sz="1400" b="1">
              <a:latin typeface="Calibri" pitchFamily="34" charset="0"/>
            </a:endParaRPr>
          </a:p>
        </p:txBody>
      </p:sp>
      <p:sp>
        <p:nvSpPr>
          <p:cNvPr id="157699" name="Прямоугольник 5"/>
          <p:cNvSpPr>
            <a:spLocks noChangeArrowheads="1"/>
          </p:cNvSpPr>
          <p:nvPr/>
        </p:nvSpPr>
        <p:spPr bwMode="auto">
          <a:xfrm>
            <a:off x="1187624" y="332656"/>
            <a:ext cx="7056784" cy="720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>
                <a:latin typeface="Calibri" pitchFamily="34" charset="0"/>
              </a:rPr>
              <a:t>Внесение изменений и дополнений в        </a:t>
            </a:r>
            <a:br>
              <a:rPr lang="ru-RU" altLang="ru-RU" sz="2000" b="1" dirty="0">
                <a:latin typeface="Calibri" pitchFamily="34" charset="0"/>
              </a:rPr>
            </a:br>
            <a:r>
              <a:rPr lang="ru-RU" altLang="ru-RU" sz="2000" b="1" dirty="0">
                <a:latin typeface="Calibri" pitchFamily="34" charset="0"/>
              </a:rPr>
              <a:t>Закон Республики Беларусь «Об охране труда»</a:t>
            </a:r>
          </a:p>
        </p:txBody>
      </p:sp>
      <p:sp>
        <p:nvSpPr>
          <p:cNvPr id="157700" name="Прямоугольник 6"/>
          <p:cNvSpPr>
            <a:spLocks noChangeArrowheads="1"/>
          </p:cNvSpPr>
          <p:nvPr/>
        </p:nvSpPr>
        <p:spPr bwMode="auto">
          <a:xfrm>
            <a:off x="255588" y="1052736"/>
            <a:ext cx="8713787" cy="51090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altLang="ru-RU" dirty="0">
                <a:solidFill>
                  <a:srgbClr val="000000"/>
                </a:solidFill>
                <a:latin typeface="Calibri" pitchFamily="34" charset="0"/>
              </a:rPr>
              <a:t>Вносятся изменения и дополнения в полномочия местных исполнительных и распорядительных органов и республиканских органов государственного управления</a:t>
            </a:r>
          </a:p>
          <a:p>
            <a:pPr>
              <a:buFont typeface="Arial" charset="0"/>
              <a:buNone/>
            </a:pPr>
            <a:endParaRPr lang="ru-RU" altLang="ru-RU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ru-RU" altLang="ru-RU" sz="1600" b="1" i="1" dirty="0">
                <a:solidFill>
                  <a:srgbClr val="FF0000"/>
                </a:solidFill>
                <a:latin typeface="Calibri" pitchFamily="34" charset="0"/>
              </a:rPr>
              <a:t>Статья 9. </a:t>
            </a:r>
            <a:r>
              <a:rPr lang="ru-RU" altLang="ru-RU" sz="1600" i="1" dirty="0">
                <a:latin typeface="Calibri" pitchFamily="34" charset="0"/>
              </a:rPr>
              <a:t>Полномочия республиканских органов государственного управления и иных государственных организаций, подчиненных Правительству Республики Беларусь, в области охраны труда</a:t>
            </a:r>
          </a:p>
          <a:p>
            <a:pPr>
              <a:buFont typeface="Arial" charset="0"/>
              <a:buNone/>
            </a:pPr>
            <a:endParaRPr lang="ru-RU" altLang="ru-RU" sz="800" i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ru-RU" altLang="ru-RU" sz="1600" i="1" dirty="0">
                <a:solidFill>
                  <a:srgbClr val="FF0000"/>
                </a:solidFill>
                <a:latin typeface="Calibri" pitchFamily="34" charset="0"/>
              </a:rPr>
              <a:t>Республиканские органы государственного управления и иные государственные организации, подчиненные Правительству Республики Беларусь, осуществляют:</a:t>
            </a:r>
          </a:p>
          <a:p>
            <a:r>
              <a:rPr lang="ru-RU" altLang="ru-RU" sz="1600" i="1" dirty="0">
                <a:solidFill>
                  <a:srgbClr val="FF0000"/>
                </a:solidFill>
                <a:latin typeface="Calibri" pitchFamily="34" charset="0"/>
              </a:rPr>
              <a:t>- разработку </a:t>
            </a:r>
            <a:r>
              <a:rPr lang="ru-RU" sz="1600" i="1" dirty="0" smtClean="0">
                <a:solidFill>
                  <a:srgbClr val="FF0000"/>
                </a:solidFill>
              </a:rPr>
              <a:t>систем управления охраной труда, регулирующих правоотношения в области охраны труда с подчиненными организациями, и обеспечивают их функционирование;</a:t>
            </a:r>
          </a:p>
          <a:p>
            <a:pPr>
              <a:buFont typeface="Arial" charset="0"/>
              <a:buNone/>
            </a:pPr>
            <a:endParaRPr lang="ru-RU" altLang="ru-RU" sz="1600" i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ru-RU" altLang="ru-RU" sz="16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ru-RU" altLang="ru-RU" sz="1600" b="1" i="1" dirty="0">
                <a:solidFill>
                  <a:srgbClr val="FF0000"/>
                </a:solidFill>
                <a:latin typeface="Calibri" pitchFamily="34" charset="0"/>
              </a:rPr>
              <a:t>Статья 10. </a:t>
            </a:r>
            <a:r>
              <a:rPr lang="ru-RU" altLang="ru-RU" sz="1600" i="1" dirty="0">
                <a:latin typeface="Calibri" pitchFamily="34" charset="0"/>
              </a:rPr>
              <a:t>Полномочия местных исполнительных и распорядительных органов в области охраны труда</a:t>
            </a:r>
          </a:p>
          <a:p>
            <a:pPr>
              <a:buFont typeface="Arial" charset="0"/>
              <a:buNone/>
            </a:pPr>
            <a:endParaRPr lang="ru-RU" altLang="ru-RU" sz="800" i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ru-RU" altLang="ru-RU" sz="1600" i="1" dirty="0">
                <a:solidFill>
                  <a:srgbClr val="FF0000"/>
                </a:solidFill>
                <a:latin typeface="Calibri" pitchFamily="34" charset="0"/>
              </a:rPr>
              <a:t>Местные исполнительные и распорядительные органы осуществляют:</a:t>
            </a:r>
          </a:p>
          <a:p>
            <a:pPr>
              <a:buFont typeface="Arial" charset="0"/>
              <a:buNone/>
            </a:pPr>
            <a:r>
              <a:rPr lang="ru-RU" altLang="ru-RU" sz="1600" i="1" dirty="0">
                <a:solidFill>
                  <a:srgbClr val="FF0000"/>
                </a:solidFill>
                <a:latin typeface="Calibri" pitchFamily="34" charset="0"/>
              </a:rPr>
              <a:t>- разработку территориальных систем управления охраной </a:t>
            </a:r>
            <a:r>
              <a:rPr lang="ru-RU" altLang="ru-RU" sz="1600" i="1" dirty="0" smtClean="0">
                <a:solidFill>
                  <a:srgbClr val="FF0000"/>
                </a:solidFill>
                <a:latin typeface="Calibri" pitchFamily="34" charset="0"/>
              </a:rPr>
              <a:t>труда</a:t>
            </a:r>
            <a:r>
              <a:rPr lang="ru-RU" sz="1600" i="1" dirty="0" smtClean="0">
                <a:solidFill>
                  <a:srgbClr val="FF0000"/>
                </a:solidFill>
              </a:rPr>
              <a:t>, регулирующих правоотношения в области охраны труда между структурными подразделениями местных исполнительных и распорядительных органов и организациями, расположенными на подведомственной им территории, и обеспечивают их функционирование</a:t>
            </a:r>
            <a:endParaRPr lang="ru-RU" altLang="ru-RU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8B21336-20BA-4BA1-9558-B31ED28C5D0D}" type="slidenum">
              <a:rPr lang="ru-RU" sz="1400" b="1">
                <a:solidFill>
                  <a:srgbClr val="184573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1400" b="1" dirty="0">
              <a:solidFill>
                <a:srgbClr val="184573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80729"/>
            <a:ext cx="8784976" cy="56630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b="1" i="1" dirty="0" smtClean="0">
                <a:solidFill>
                  <a:srgbClr val="FF0000"/>
                </a:solidFill>
                <a:latin typeface="Calibri" pitchFamily="34" charset="0"/>
              </a:rPr>
              <a:t>Статья 11. </a:t>
            </a:r>
            <a:r>
              <a:rPr lang="ru-RU" altLang="ru-RU" dirty="0" smtClean="0">
                <a:latin typeface="Calibri" pitchFamily="34" charset="0"/>
              </a:rPr>
              <a:t>Право работающего на охрану труда</a:t>
            </a:r>
          </a:p>
          <a:p>
            <a:pPr>
              <a:defRPr/>
            </a:pPr>
            <a:endParaRPr lang="ru-RU" altLang="ru-RU" dirty="0" smtClean="0">
              <a:latin typeface="Calibri" pitchFamily="34" charset="0"/>
            </a:endParaRPr>
          </a:p>
          <a:p>
            <a:pPr>
              <a:defRPr/>
            </a:pPr>
            <a:r>
              <a:rPr lang="ru-RU" sz="1700" dirty="0" smtClean="0">
                <a:latin typeface="Calibri" pitchFamily="34" charset="0"/>
              </a:rPr>
              <a:t>Работающий </a:t>
            </a:r>
            <a:r>
              <a:rPr lang="ru-RU" sz="1700" dirty="0">
                <a:latin typeface="Calibri" pitchFamily="34" charset="0"/>
              </a:rPr>
              <a:t>по гражданско-правовому договору </a:t>
            </a:r>
            <a:r>
              <a:rPr lang="ru-RU" sz="1700" strike="sngStrike" dirty="0">
                <a:latin typeface="Calibri" pitchFamily="34" charset="0"/>
              </a:rPr>
              <a:t>на территории работодателя и действующий под контролем работодателя за безопасным ведением работ (оказанием услуг) либо действующий под контролем работодателя за безопасным ведением работ (оказанием услуг) вне территории работодателя </a:t>
            </a:r>
            <a:r>
              <a:rPr lang="ru-RU" sz="1700" dirty="0">
                <a:solidFill>
                  <a:srgbClr val="FF0000"/>
                </a:solidFill>
                <a:latin typeface="Calibri" pitchFamily="34" charset="0"/>
              </a:rPr>
              <a:t>в местах, предоставленных работодателем</a:t>
            </a:r>
            <a:r>
              <a:rPr lang="ru-RU" sz="1700" dirty="0">
                <a:latin typeface="Calibri" pitchFamily="34" charset="0"/>
              </a:rPr>
              <a:t>, вправе отказаться от исполнения гражданско-правового договора полностью или частично в случае, если работодателем не созданы или ненадлежащим образом созданы безопасные условия для выполнения работ (оказания услуг), предусмотренные гражданско-правовым договором</a:t>
            </a:r>
            <a:r>
              <a:rPr lang="ru-RU" sz="1700" dirty="0" smtClean="0">
                <a:latin typeface="Calibri" pitchFamily="34" charset="0"/>
              </a:rPr>
              <a:t>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altLang="ru-RU" b="1" i="1" dirty="0" smtClean="0">
                <a:solidFill>
                  <a:srgbClr val="FF0000"/>
                </a:solidFill>
                <a:latin typeface="Calibri" pitchFamily="34" charset="0"/>
              </a:rPr>
              <a:t>Статья 17. </a:t>
            </a:r>
            <a:r>
              <a:rPr lang="ru-RU" altLang="ru-RU" dirty="0" smtClean="0">
                <a:latin typeface="Calibri" pitchFamily="34" charset="0"/>
              </a:rPr>
              <a:t>Обязанности работодателя по обеспечению охраны труда</a:t>
            </a:r>
          </a:p>
          <a:p>
            <a:pPr>
              <a:defRPr/>
            </a:pPr>
            <a:r>
              <a:rPr lang="ru-RU" altLang="ru-RU" sz="1700" dirty="0" smtClean="0">
                <a:latin typeface="Calibri" pitchFamily="34" charset="0"/>
              </a:rPr>
              <a:t>Работодатель обязан:</a:t>
            </a:r>
          </a:p>
          <a:p>
            <a:pPr>
              <a:defRPr/>
            </a:pPr>
            <a:r>
              <a:rPr lang="ru-RU" alt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предоставлять по запросу контролирующих (надзорных) органов  информацию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(или) документы, ведение которых предусмотрено законодательством об охране труда, или сообщить об их отсутствии</a:t>
            </a:r>
            <a:r>
              <a:rPr lang="ru-RU" alt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defRPr/>
            </a:pPr>
            <a:r>
              <a:rPr lang="ru-RU" altLang="ru-RU" sz="1700" dirty="0" smtClean="0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     назначению  должностных лиц, ответственных за организацию охраны труда  </a:t>
            </a:r>
            <a:r>
              <a:rPr lang="ru-RU" altLang="ru-RU" sz="17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и осуществление контроля за соблюдением работниками законодательства об охране труда</a:t>
            </a:r>
            <a:r>
              <a:rPr lang="ru-RU" altLang="ru-RU" sz="1700" dirty="0" smtClean="0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 в организации и структурных подразделениях, а также </a:t>
            </a:r>
            <a:r>
              <a:rPr lang="ru-RU" altLang="ru-RU" sz="17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Calibri" pitchFamily="34" charset="0"/>
              </a:rPr>
              <a:t>при выполнении отдельных видов работ</a:t>
            </a:r>
            <a:r>
              <a:rPr lang="ru-RU" altLang="ru-RU" sz="1700" dirty="0" smtClean="0">
                <a:latin typeface="Times New Roman" pitchFamily="18" charset="0"/>
                <a:ea typeface="Times New Roman" pitchFamily="18" charset="0"/>
                <a:cs typeface="Calibri" pitchFamily="34" charset="0"/>
              </a:rPr>
              <a:t>.</a:t>
            </a:r>
            <a:endParaRPr lang="ru-RU" altLang="ru-RU" sz="1700" dirty="0" smtClean="0">
              <a:latin typeface="Calibri" pitchFamily="34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58725" name="Прямоугольник 4"/>
          <p:cNvSpPr>
            <a:spLocks noChangeArrowheads="1"/>
          </p:cNvSpPr>
          <p:nvPr/>
        </p:nvSpPr>
        <p:spPr bwMode="auto">
          <a:xfrm>
            <a:off x="899592" y="260350"/>
            <a:ext cx="727280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b="1" dirty="0">
                <a:latin typeface="Calibri" pitchFamily="34" charset="0"/>
              </a:rPr>
              <a:t>Внесение изменений и дополнений в        </a:t>
            </a:r>
            <a:br>
              <a:rPr lang="ru-RU" altLang="ru-RU" b="1" dirty="0">
                <a:latin typeface="Calibri" pitchFamily="34" charset="0"/>
              </a:rPr>
            </a:br>
            <a:r>
              <a:rPr lang="ru-RU" altLang="ru-RU" b="1" dirty="0">
                <a:latin typeface="Calibri" pitchFamily="34" charset="0"/>
              </a:rPr>
              <a:t>Закон Республики Беларусь «Об охране труда»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8132440" cy="648073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>Совершенствование нормативного правового обеспечения по вопросам условий и охраны труда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8136904" cy="5544616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ru-RU" sz="4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этих целях приняты </a:t>
            </a:r>
            <a:r>
              <a:rPr lang="ru-RU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постановления</a:t>
            </a:r>
            <a:r>
              <a:rPr lang="ru-RU" sz="4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4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haroni" pitchFamily="2" charset="-79"/>
              </a:rPr>
              <a:t>Министерства труда и социальной защиты Республики Беларусь </a:t>
            </a:r>
            <a:r>
              <a:rPr lang="ru-RU" sz="4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n-U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1</a:t>
            </a:r>
            <a:r>
              <a:rPr lang="ru-RU" sz="4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апреля 2017 г. № 17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«Об установлении Типовых норм бесплатной выдачи </a:t>
            </a:r>
            <a:endParaRPr lang="en-US" sz="4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средств индивидуальной защиты работникам государственных организаций»;</a:t>
            </a:r>
            <a:r>
              <a:rPr lang="ru-RU" sz="4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endParaRPr lang="ru-RU" sz="4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sz="4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4700" b="1" dirty="0" smtClean="0">
                <a:solidFill>
                  <a:schemeClr val="tx1"/>
                </a:solidFill>
              </a:rPr>
              <a:t>     </a:t>
            </a:r>
            <a:r>
              <a:rPr lang="en-US" sz="4700" b="1" dirty="0" smtClean="0">
                <a:solidFill>
                  <a:schemeClr val="tx1"/>
                </a:solidFill>
              </a:rPr>
              <a:t>        </a:t>
            </a:r>
            <a:r>
              <a:rPr lang="ru-RU" sz="4700" b="1" dirty="0" smtClean="0">
                <a:solidFill>
                  <a:schemeClr val="tx1"/>
                </a:solidFill>
              </a:rPr>
              <a:t> </a:t>
            </a:r>
            <a:r>
              <a:rPr lang="ru-RU" sz="4900" b="1" dirty="0" smtClean="0">
                <a:solidFill>
                  <a:schemeClr val="tx1"/>
                </a:solidFill>
              </a:rPr>
              <a:t>26 января 2018 г. № 10 </a:t>
            </a:r>
            <a:r>
              <a:rPr lang="ru-RU" sz="4900" dirty="0" smtClean="0">
                <a:solidFill>
                  <a:schemeClr val="tx1"/>
                </a:solidFill>
              </a:rPr>
              <a:t>«Об утверждении Типовой  инструкции по охране труда </a:t>
            </a:r>
            <a:endParaRPr lang="en-US" sz="49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4900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ru-RU" sz="4900" dirty="0" smtClean="0">
                <a:solidFill>
                  <a:schemeClr val="tx1"/>
                </a:solidFill>
              </a:rPr>
              <a:t>при проведении погрузочно-разгрузочных и складских работ </a:t>
            </a:r>
            <a:r>
              <a:rPr lang="ru-RU" sz="4900" spc="-100" dirty="0" smtClean="0">
                <a:solidFill>
                  <a:schemeClr val="tx1"/>
                </a:solidFill>
              </a:rPr>
              <a:t>и признании  утратившим  силу  постановления    Министерства   труда и социальной защиты Республики Беларусь от 30 ноября 2004 г. </a:t>
            </a:r>
          </a:p>
          <a:p>
            <a:pPr>
              <a:spcBef>
                <a:spcPts val="0"/>
              </a:spcBef>
            </a:pPr>
            <a:r>
              <a:rPr lang="ru-RU" sz="4900" spc="-100" dirty="0" smtClean="0">
                <a:solidFill>
                  <a:schemeClr val="tx1"/>
                </a:solidFill>
              </a:rPr>
              <a:t>№ 136»</a:t>
            </a:r>
            <a:r>
              <a:rPr lang="ru-RU" sz="4900" dirty="0" smtClean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endParaRPr lang="ru-RU" sz="47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900" b="1" dirty="0" smtClean="0">
                <a:solidFill>
                  <a:schemeClr val="tx1"/>
                </a:solidFill>
              </a:rPr>
              <a:t>              26 января 2018 г. № 12 </a:t>
            </a:r>
            <a:r>
              <a:rPr lang="ru-RU" sz="4900" dirty="0" smtClean="0">
                <a:solidFill>
                  <a:schemeClr val="tx1"/>
                </a:solidFill>
              </a:rPr>
              <a:t>«Об   утверждении  Межотраслевых правил по  охране   труда при проведении погрузочно-разгрузочных работ»; </a:t>
            </a:r>
          </a:p>
          <a:p>
            <a:pPr>
              <a:spcBef>
                <a:spcPts val="0"/>
              </a:spcBef>
            </a:pPr>
            <a:endParaRPr lang="ru-RU" sz="47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700" b="1" dirty="0" smtClean="0">
                <a:solidFill>
                  <a:schemeClr val="tx1"/>
                </a:solidFill>
              </a:rPr>
              <a:t>  </a:t>
            </a:r>
            <a:r>
              <a:rPr lang="en-US" sz="4700" b="1" dirty="0" smtClean="0">
                <a:solidFill>
                  <a:schemeClr val="tx1"/>
                </a:solidFill>
              </a:rPr>
              <a:t>      </a:t>
            </a:r>
            <a:r>
              <a:rPr lang="ru-RU" sz="4700" b="1" dirty="0" smtClean="0">
                <a:solidFill>
                  <a:schemeClr val="tx1"/>
                </a:solidFill>
              </a:rPr>
              <a:t>  6 марта 2018 г. № 24 </a:t>
            </a:r>
            <a:r>
              <a:rPr lang="ru-RU" sz="4700" dirty="0" smtClean="0">
                <a:solidFill>
                  <a:schemeClr val="tx1"/>
                </a:solidFill>
              </a:rPr>
              <a:t>«О признании утратившими силу некоторых постановлений </a:t>
            </a:r>
          </a:p>
          <a:p>
            <a:pPr>
              <a:spcBef>
                <a:spcPts val="0"/>
              </a:spcBef>
            </a:pPr>
            <a:r>
              <a:rPr lang="ru-RU" sz="4700" dirty="0" smtClean="0">
                <a:solidFill>
                  <a:schemeClr val="tx1"/>
                </a:solidFill>
              </a:rPr>
              <a:t>                              Министерства труда и социальной защиты Республики Беларусь</a:t>
            </a:r>
            <a:r>
              <a:rPr lang="ru-RU" sz="4700" i="1" dirty="0" smtClean="0">
                <a:solidFill>
                  <a:schemeClr val="tx1"/>
                </a:solidFill>
              </a:rPr>
              <a:t>»    (признано </a:t>
            </a:r>
          </a:p>
          <a:p>
            <a:pPr>
              <a:spcBef>
                <a:spcPts val="0"/>
              </a:spcBef>
            </a:pPr>
            <a:r>
              <a:rPr lang="ru-RU" sz="4700" i="1" dirty="0" smtClean="0">
                <a:solidFill>
                  <a:schemeClr val="tx1"/>
                </a:solidFill>
              </a:rPr>
              <a:t>                     </a:t>
            </a:r>
            <a:r>
              <a:rPr lang="en-US" sz="4700" i="1" dirty="0" smtClean="0">
                <a:solidFill>
                  <a:schemeClr val="tx1"/>
                </a:solidFill>
              </a:rPr>
              <a:t>        </a:t>
            </a:r>
            <a:r>
              <a:rPr lang="ru-RU" sz="4700" i="1" dirty="0" smtClean="0">
                <a:solidFill>
                  <a:schemeClr val="tx1"/>
                </a:solidFill>
              </a:rPr>
              <a:t> утратившим силу постановление Министерства труда и социальной защиты  Республики Беларусь от 28 ноября 2008 г. № 172 «Об утверждении </a:t>
            </a:r>
            <a:r>
              <a:rPr lang="en-US" sz="4700" i="1" dirty="0" smtClean="0">
                <a:solidFill>
                  <a:schemeClr val="tx1"/>
                </a:solidFill>
              </a:rPr>
              <a:t>                      </a:t>
            </a:r>
            <a:r>
              <a:rPr lang="ru-RU" sz="4700" i="1" dirty="0" smtClean="0">
                <a:solidFill>
                  <a:schemeClr val="tx1"/>
                </a:solidFill>
              </a:rPr>
              <a:t>Типового  положения о службе охраны труда республиканского органа </a:t>
            </a:r>
            <a:endParaRPr lang="en-US" sz="47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700" i="1" dirty="0" smtClean="0">
                <a:solidFill>
                  <a:schemeClr val="tx1"/>
                </a:solidFill>
              </a:rPr>
              <a:t>государственного  управления, иной государственной организации, подчиненной </a:t>
            </a:r>
            <a:endParaRPr lang="en-US" sz="47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700" i="1" dirty="0" smtClean="0">
                <a:solidFill>
                  <a:schemeClr val="tx1"/>
                </a:solidFill>
              </a:rPr>
              <a:t>Правительству Республики Беларусь»);</a:t>
            </a:r>
          </a:p>
          <a:p>
            <a:pPr>
              <a:spcBef>
                <a:spcPts val="0"/>
              </a:spcBef>
            </a:pPr>
            <a:endParaRPr lang="ru-RU" sz="47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700" b="1" dirty="0" smtClean="0">
                <a:solidFill>
                  <a:schemeClr val="tx1"/>
                </a:solidFill>
              </a:rPr>
              <a:t>              </a:t>
            </a:r>
            <a:r>
              <a:rPr lang="en-US" sz="4700" b="1" dirty="0" smtClean="0">
                <a:solidFill>
                  <a:schemeClr val="tx1"/>
                </a:solidFill>
              </a:rPr>
              <a:t>     </a:t>
            </a:r>
            <a:r>
              <a:rPr lang="ru-RU" sz="4700" b="1" dirty="0" smtClean="0">
                <a:solidFill>
                  <a:schemeClr val="tx1"/>
                </a:solidFill>
              </a:rPr>
              <a:t> 6 марта 2018 г. № 25 </a:t>
            </a:r>
            <a:r>
              <a:rPr lang="ru-RU" sz="4700" dirty="0" smtClean="0">
                <a:solidFill>
                  <a:schemeClr val="tx1"/>
                </a:solidFill>
              </a:rPr>
              <a:t>«О признании утратившим силу постановления </a:t>
            </a:r>
            <a:r>
              <a:rPr lang="ru-RU" sz="4700" spc="-100" dirty="0" smtClean="0">
                <a:solidFill>
                  <a:schemeClr val="tx1"/>
                </a:solidFill>
              </a:rPr>
              <a:t>Министерства</a:t>
            </a:r>
            <a:r>
              <a:rPr lang="en-US" sz="4700" spc="-100" dirty="0" smtClean="0">
                <a:solidFill>
                  <a:schemeClr val="tx1"/>
                </a:solidFill>
              </a:rPr>
              <a:t>  </a:t>
            </a:r>
            <a:r>
              <a:rPr lang="ru-RU" sz="4700" spc="-100" dirty="0" smtClean="0">
                <a:solidFill>
                  <a:schemeClr val="tx1"/>
                </a:solidFill>
              </a:rPr>
              <a:t>труда</a:t>
            </a:r>
          </a:p>
          <a:p>
            <a:pPr>
              <a:spcBef>
                <a:spcPts val="0"/>
              </a:spcBef>
            </a:pPr>
            <a:r>
              <a:rPr lang="ru-RU" sz="4700" dirty="0" smtClean="0">
                <a:solidFill>
                  <a:schemeClr val="tx1"/>
                </a:solidFill>
              </a:rPr>
              <a:t>                              и социальной защиты Республики Беларусь» (</a:t>
            </a:r>
            <a:r>
              <a:rPr lang="ru-RU" sz="4700" i="1" dirty="0" smtClean="0">
                <a:solidFill>
                  <a:schemeClr val="tx1"/>
                </a:solidFill>
              </a:rPr>
              <a:t>признается утратившим силу постановление   Министерства труда и социальной защиты Республики Беларусь от  </a:t>
            </a:r>
          </a:p>
          <a:p>
            <a:pPr>
              <a:spcBef>
                <a:spcPts val="0"/>
              </a:spcBef>
            </a:pPr>
            <a:r>
              <a:rPr lang="ru-RU" sz="4700" i="1" dirty="0" smtClean="0">
                <a:solidFill>
                  <a:schemeClr val="tx1"/>
                </a:solidFill>
              </a:rPr>
              <a:t>              28 ноября 2008 г. № 173  «Об утверждении Типового положения о службе охраны труда местного исполнительного и распорядительного органа</a:t>
            </a:r>
            <a:r>
              <a:rPr lang="ru-RU" sz="4700" dirty="0" smtClean="0">
                <a:solidFill>
                  <a:schemeClr val="tx1"/>
                </a:solidFill>
              </a:rPr>
              <a:t>»);  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68313" y="836712"/>
            <a:ext cx="4038600" cy="554503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FF0000"/>
                </a:solidFill>
              </a:rPr>
              <a:t>Статья 16</a:t>
            </a:r>
            <a:r>
              <a:rPr lang="ru-RU" i="1" baseline="30000" dirty="0" smtClean="0">
                <a:solidFill>
                  <a:srgbClr val="FF0000"/>
                </a:solidFill>
              </a:rPr>
              <a:t>1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«Охрана труда работников-надомников»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 </a:t>
            </a:r>
            <a:r>
              <a:rPr lang="ru-RU" sz="2200" b="1" dirty="0" smtClean="0"/>
              <a:t>Наниматель обязан</a:t>
            </a:r>
            <a:r>
              <a:rPr lang="ru-RU" sz="22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обеспечивать безопасность при эксплуатации  оборудования, инструмента, механизмов и приспособлений, предоставленных в бесплатное пользование работникам-надомникам;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осуществлять стажировку, инструктаж и проверку знаний работников-надомников по вопросам охраны труда.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/>
              <a:t>Работник-надомник обязан</a:t>
            </a:r>
            <a:r>
              <a:rPr lang="ru-RU" sz="22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соблюдать требования по охране труда;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заботиться о личной безопасности и личном здоровье;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проходить в установленном законодательством порядке медицинские осмотры, стажировку, инструктаж и проверку знаний по вопросам охраны труда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3438" y="836712"/>
            <a:ext cx="4038600" cy="554461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Статья 16</a:t>
            </a:r>
            <a:r>
              <a:rPr lang="ru-RU" b="1" i="1" baseline="30000" dirty="0" smtClean="0">
                <a:solidFill>
                  <a:srgbClr val="FF0000"/>
                </a:solidFill>
              </a:rPr>
              <a:t>2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«Охрана труда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домашних работников»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/>
              <a:t>Граждане, предоставляющие работу домашним работникам, </a:t>
            </a:r>
            <a:r>
              <a:rPr lang="ru-RU" sz="2200" dirty="0" smtClean="0"/>
              <a:t>обязаны информировать домашних работников о существующем риске повреждения здоровья и полагающихся средствах индивидуальной защиты, исполнять иные обязанности, предусмотренные в трудовом договоре.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smtClean="0"/>
              <a:t>Домашний работник обязан: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соблюдать требования по охране труда;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/>
              <a:t>заботиться о личной безопасности и личном здоровье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09D9F-F410-453A-AD80-95E21D938DDE}" type="slidenum">
              <a:rPr lang="ru-RU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16632"/>
            <a:ext cx="73448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b="1" dirty="0" smtClean="0">
                <a:latin typeface="Calibri" pitchFamily="34" charset="0"/>
              </a:rPr>
              <a:t>Внесение изменений и дополнений в        </a:t>
            </a:r>
            <a:br>
              <a:rPr lang="ru-RU" altLang="ru-RU" b="1" dirty="0" smtClean="0">
                <a:latin typeface="Calibri" pitchFamily="34" charset="0"/>
              </a:rPr>
            </a:br>
            <a:r>
              <a:rPr lang="ru-RU" altLang="ru-RU" b="1" dirty="0" smtClean="0">
                <a:latin typeface="Calibri" pitchFamily="34" charset="0"/>
              </a:rPr>
              <a:t>Закон Республики Беларусь «Об охране труда»</a:t>
            </a:r>
            <a:endParaRPr lang="ru-RU" alt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9807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Внесение изменений и дополнений в        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Закон Республики Беларусь «Об охране труда»</a:t>
            </a: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endParaRPr lang="ru-RU" altLang="ru-RU" sz="4000" b="1" dirty="0" smtClean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736"/>
            <a:ext cx="8641655" cy="524646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Font typeface="Arial" charset="0"/>
              <a:buNone/>
            </a:pPr>
            <a:r>
              <a:rPr lang="ru-RU" altLang="ru-RU" sz="2000" b="1" i="1" dirty="0" smtClean="0">
                <a:solidFill>
                  <a:srgbClr val="FF0000"/>
                </a:solidFill>
              </a:rPr>
              <a:t>        Статья 27. </a:t>
            </a:r>
            <a:r>
              <a:rPr lang="ru-RU" altLang="ru-RU" sz="2000" b="1" dirty="0" smtClean="0"/>
              <a:t>Медицинские осмотры и освидетельствование некоторых категорий работающих</a:t>
            </a:r>
            <a:r>
              <a:rPr lang="ru-RU" altLang="ru-RU" sz="2400" dirty="0" smtClean="0"/>
              <a:t> </a:t>
            </a:r>
          </a:p>
          <a:p>
            <a:pPr marL="0" indent="0" algn="just"/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Работодатели на основании Типового перечня разрабатывают перечни работ (профессий), при выполнении которых требуются </a:t>
            </a:r>
            <a:r>
              <a:rPr lang="ru-RU" alt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предсменный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(перед началом работы, смены) медицинский осмотр либо освидетельствование работающих на предмет нахождения в состоянии алкогольного, наркотического или токсического опьянения.</a:t>
            </a:r>
          </a:p>
          <a:p>
            <a:pPr marL="0" indent="0" algn="just"/>
            <a:r>
              <a:rPr lang="ru-RU" altLang="ru-RU" sz="2000" dirty="0" smtClean="0">
                <a:latin typeface="Times New Roman" pitchFamily="18" charset="0"/>
              </a:rPr>
              <a:t>Расходы по проведению медицинских осмотров работников,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</a:rPr>
              <a:t>а также лиц, принимаемых на работу</a:t>
            </a:r>
            <a:r>
              <a:rPr lang="ru-RU" altLang="ru-RU" sz="2000" dirty="0" smtClean="0">
                <a:latin typeface="Times New Roman" pitchFamily="18" charset="0"/>
              </a:rPr>
              <a:t>,  несет наниматель.</a:t>
            </a:r>
          </a:p>
          <a:p>
            <a:pPr indent="0" algn="ctr">
              <a:buFont typeface="Arial" charset="0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buFont typeface="Arial" charset="0"/>
              <a:buNone/>
            </a:pPr>
            <a:r>
              <a:rPr lang="ru-RU" altLang="ru-RU" sz="21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Статья 32. </a:t>
            </a:r>
            <a:r>
              <a:rPr lang="ru-RU" altLang="ru-RU" sz="2100" b="1" dirty="0" smtClean="0">
                <a:latin typeface="Calibri" pitchFamily="34" charset="0"/>
                <a:cs typeface="Times New Roman" pitchFamily="18" charset="0"/>
              </a:rPr>
              <a:t>Расследование и учет несчастных случаев на производстве и профессиональных заболеваний. Техническое расследование причин аварий, инцидентов на опасных производственных объектах</a:t>
            </a:r>
            <a:r>
              <a:rPr lang="ru-RU" altLang="ru-RU" sz="2100" dirty="0" smtClean="0">
                <a:latin typeface="Calibri" pitchFamily="34" charset="0"/>
                <a:cs typeface="Times New Roman" pitchFamily="18" charset="0"/>
              </a:rPr>
              <a:t> </a:t>
            </a:r>
          </a:p>
          <a:p>
            <a:pPr indent="0" algn="just">
              <a:buFont typeface="Arial" charset="0"/>
              <a:buNone/>
            </a:pP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/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Отказ работодателя в проведении расследования несчастного случая на производстве, в составлении акта о несчастном случае или несогласие потерпевшего (лица, представляющего интересы потерпевшего) с изложенными в акте обстоятельствами несчастного случая могут быть обжалованы потерпевшим в Департамент государственной инспекции труда Министерства труда и социальной защиты Республики Беларусь, его обособленные территориальные подразделения или в суд.</a:t>
            </a:r>
          </a:p>
          <a:p>
            <a:pPr marL="0" indent="0"/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04056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</a:rPr>
              <a:t>Статья 34. </a:t>
            </a:r>
            <a:r>
              <a:rPr lang="ru-RU" altLang="ru-RU" sz="2000" b="1" dirty="0" smtClean="0">
                <a:latin typeface="Times New Roman" pitchFamily="18" charset="0"/>
              </a:rPr>
              <a:t>Соответствие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капитальных строений (зданий, сооружений), изолированных помещений требованиям по охране </a:t>
            </a:r>
            <a:r>
              <a:rPr lang="ru-RU" altLang="ru-RU" sz="2000" b="1" dirty="0" smtClean="0">
                <a:latin typeface="Times New Roman" pitchFamily="18" charset="0"/>
              </a:rPr>
              <a:t>труда</a:t>
            </a:r>
            <a:endParaRPr lang="ru-RU" altLang="ru-RU" sz="1400" dirty="0" smtClean="0">
              <a:ea typeface="Times New Roman" pitchFamily="18" charset="0"/>
              <a:cs typeface="Calibri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sz="2000" dirty="0"/>
              <a:t>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 обеспечение требований по охране труда при эксплуатации капитальных строений (зданий, сооружений), изолированных помещений организации отвечает работодатель, в собственности (владении, пользовании) которого находятся  капитальные строения (здания, сооружения), изолированные помещения, если иное не установлено в гражданско-правовом договоре.»;</a:t>
            </a:r>
          </a:p>
          <a:p>
            <a:pPr algn="just" eaLnBrk="1" hangingPunct="1">
              <a:defRPr/>
            </a:pPr>
            <a:endParaRPr lang="ru-RU" altLang="ru-RU" sz="20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altLang="ru-RU" sz="2000" b="1" i="1" dirty="0" smtClean="0">
                <a:solidFill>
                  <a:srgbClr val="FF0000"/>
                </a:solidFill>
                <a:latin typeface="Times New Roman" pitchFamily="18" charset="0"/>
              </a:rPr>
              <a:t>Статья 35. </a:t>
            </a:r>
            <a:r>
              <a:rPr lang="ru-RU" altLang="ru-RU" sz="2000" b="1" dirty="0" smtClean="0">
                <a:latin typeface="Times New Roman" pitchFamily="18" charset="0"/>
              </a:rPr>
              <a:t>Соответствие производственного оборудования и рабочих мест требованиям по охране труда</a:t>
            </a:r>
            <a:endParaRPr lang="ru-RU" alt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97000"/>
              </a:lnSpc>
              <a:buFont typeface="Arial" charset="0"/>
              <a:buNone/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 обеспечение требований по охране труда при эксплуатации производственного оборудования отвечает работодатель, в собственности (владении, пользовании) которого находится производственное оборудование, если иное не установлено в гражданско-правовом договоре.»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5C234-8E48-4C79-AB0F-A45FF70BD428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167940" name="Rectangle 2"/>
          <p:cNvSpPr txBox="1">
            <a:spLocks noChangeArrowheads="1"/>
          </p:cNvSpPr>
          <p:nvPr/>
        </p:nvSpPr>
        <p:spPr bwMode="auto">
          <a:xfrm>
            <a:off x="827584" y="333375"/>
            <a:ext cx="7725866" cy="10794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/>
            <a:endParaRPr lang="ru-RU" altLang="ru-RU" sz="2400" b="1" dirty="0" smtClean="0">
              <a:latin typeface="Calibri" pitchFamily="34" charset="0"/>
            </a:endParaRPr>
          </a:p>
          <a:p>
            <a:pPr algn="ctr" eaLnBrk="0" hangingPunct="0"/>
            <a:r>
              <a:rPr lang="ru-RU" altLang="ru-RU" sz="2400" b="1" dirty="0" smtClean="0">
                <a:latin typeface="Calibri" pitchFamily="34" charset="0"/>
              </a:rPr>
              <a:t>Внесение </a:t>
            </a:r>
            <a:r>
              <a:rPr lang="ru-RU" altLang="ru-RU" sz="2400" b="1" dirty="0">
                <a:latin typeface="Calibri" pitchFamily="34" charset="0"/>
              </a:rPr>
              <a:t>изменений и дополнений в        </a:t>
            </a:r>
            <a:br>
              <a:rPr lang="ru-RU" altLang="ru-RU" sz="2400" b="1" dirty="0">
                <a:latin typeface="Calibri" pitchFamily="34" charset="0"/>
              </a:rPr>
            </a:br>
            <a:r>
              <a:rPr lang="ru-RU" altLang="ru-RU" sz="2400" b="1" dirty="0">
                <a:latin typeface="Calibri" pitchFamily="34" charset="0"/>
              </a:rPr>
              <a:t>Закон Республики Беларусь «Об охране труда»</a:t>
            </a:r>
            <a:r>
              <a:rPr lang="ru-RU" altLang="ru-RU" sz="4000" b="1" dirty="0">
                <a:latin typeface="Calibri" pitchFamily="34" charset="0"/>
              </a:rPr>
              <a:t/>
            </a:r>
            <a:br>
              <a:rPr lang="ru-RU" altLang="ru-RU" sz="4000" b="1" dirty="0">
                <a:latin typeface="Calibri" pitchFamily="34" charset="0"/>
              </a:rPr>
            </a:br>
            <a:endParaRPr lang="ru-RU" altLang="ru-RU" sz="4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16633"/>
            <a:ext cx="8208590" cy="1008112"/>
          </a:xfr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Внесение изменений и дополнений в        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Закон Республики Беларусь «Об охране труда»</a:t>
            </a:r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endParaRPr lang="ru-RU" altLang="ru-RU" sz="4000" b="1" dirty="0" smtClean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68760"/>
            <a:ext cx="8641085" cy="459864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pPr indent="342900" algn="ctr"/>
            <a:r>
              <a:rPr lang="ru-RU" altLang="ru-RU" sz="19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Статья 36. </a:t>
            </a:r>
            <a:r>
              <a:rPr lang="ru-RU" altLang="ru-RU" sz="19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Соответствие производственных процессов требованиям по охране труда.</a:t>
            </a:r>
            <a:r>
              <a:rPr lang="ru-RU" sz="1900" b="1" dirty="0" smtClean="0">
                <a:latin typeface="Calibri" pitchFamily="34" charset="0"/>
              </a:rPr>
              <a:t>   Выполнение работ с повышенной опасностью</a:t>
            </a:r>
            <a:endParaRPr lang="ru-RU" sz="1900" dirty="0" smtClean="0">
              <a:latin typeface="Calibri" pitchFamily="34" charset="0"/>
            </a:endParaRPr>
          </a:p>
          <a:p>
            <a:pPr indent="342900" algn="just"/>
            <a:endParaRPr lang="ru-RU" altLang="ru-RU" sz="17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indent="342900"/>
            <a:endParaRPr lang="ru-RU" altLang="ru-RU" sz="800" dirty="0" smtClean="0">
              <a:ea typeface="Times New Roman" pitchFamily="18" charset="0"/>
              <a:cs typeface="Calibri" pitchFamily="34" charset="0"/>
            </a:endParaRPr>
          </a:p>
          <a:p>
            <a:pPr algn="just">
              <a:buNone/>
            </a:pPr>
            <a:r>
              <a:rPr lang="ru-RU" sz="1600" dirty="0" smtClean="0"/>
              <a:t>              </a:t>
            </a:r>
            <a:r>
              <a:rPr lang="ru-RU" sz="1600" b="1" i="1" dirty="0" smtClean="0"/>
              <a:t>Работы с повышенной опасностью</a:t>
            </a:r>
            <a:r>
              <a:rPr lang="ru-RU" sz="1600" dirty="0" smtClean="0"/>
              <a:t>, требующие осуществление специальных организационных и технических мероприятий, а также контроля за их производством, выполняются </a:t>
            </a:r>
            <a:r>
              <a:rPr lang="ru-RU" sz="1600" b="1" i="1" dirty="0" smtClean="0"/>
              <a:t>по наряду-допуску</a:t>
            </a:r>
            <a:r>
              <a:rPr lang="ru-RU" sz="1600" dirty="0" smtClean="0"/>
              <a:t>, иным документам.</a:t>
            </a:r>
          </a:p>
          <a:p>
            <a:pPr algn="just">
              <a:buNone/>
            </a:pPr>
            <a:r>
              <a:rPr lang="ru-RU" sz="1600" dirty="0" smtClean="0"/>
              <a:t>              В организации, исходя из особенностей производства, составляется </a:t>
            </a:r>
            <a:r>
              <a:rPr lang="ru-RU" sz="1600" b="1" i="1" dirty="0" smtClean="0"/>
              <a:t>перечень работ с повышенной опасностью, выполняемых по наряду-допуску</a:t>
            </a:r>
            <a:r>
              <a:rPr lang="ru-RU" sz="1600" dirty="0" smtClean="0"/>
              <a:t>. Перечень работ с повышенной опасностью, выполняемых по наряду-допуску, </a:t>
            </a:r>
            <a:r>
              <a:rPr lang="ru-RU" sz="1600" b="1" i="1" dirty="0" smtClean="0"/>
              <a:t>утверждается нанимателем</a:t>
            </a:r>
            <a:r>
              <a:rPr lang="ru-RU" sz="1600" dirty="0" smtClean="0"/>
              <a:t>.</a:t>
            </a:r>
          </a:p>
          <a:p>
            <a:pPr algn="just">
              <a:buNone/>
            </a:pPr>
            <a:r>
              <a:rPr lang="ru-RU" sz="1600" dirty="0" smtClean="0"/>
              <a:t>               К наряду-допуску при необходимости прилагаются эскизы защитных устройств и приспособлений, схемы расстановки постов оцепления, установки знаков и плакатов безопасности.</a:t>
            </a:r>
          </a:p>
          <a:p>
            <a:pPr algn="just">
              <a:buNone/>
            </a:pPr>
            <a:r>
              <a:rPr lang="ru-RU" sz="1600" dirty="0" smtClean="0"/>
              <a:t>               Министерство труда и социальной защиты Республики Беларусь устанавливает </a:t>
            </a:r>
            <a:r>
              <a:rPr lang="ru-RU" sz="1600" b="1" i="1" dirty="0" smtClean="0">
                <a:solidFill>
                  <a:srgbClr val="FF0000"/>
                </a:solidFill>
              </a:rPr>
              <a:t>типовую форму наряда-допуска.</a:t>
            </a:r>
          </a:p>
          <a:p>
            <a:pPr algn="just">
              <a:buNone/>
            </a:pPr>
            <a:r>
              <a:rPr lang="ru-RU" sz="1600" dirty="0" smtClean="0"/>
              <a:t>                Республиканские органы государственного управления, иные государственные организации, подчиненные Правительству Республики Беларусь, могут устанавливать формы наряда-допуска, иные формы документов, учитывающие специфику видов деятельности и отдельных видов работ, на осуществление которых требуется оформление таких документов.</a:t>
            </a:r>
            <a:endParaRPr lang="ru-RU" altLang="ru-RU" dirty="0" smtClean="0">
              <a:solidFill>
                <a:srgbClr val="0070C0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68964" name="Rectangle 2"/>
          <p:cNvSpPr txBox="1">
            <a:spLocks noChangeArrowheads="1"/>
          </p:cNvSpPr>
          <p:nvPr/>
        </p:nvSpPr>
        <p:spPr bwMode="auto">
          <a:xfrm>
            <a:off x="323850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ru-RU" altLang="ru-RU" sz="4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ru-RU" sz="17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Министерства труда и социальной защиты Республики Беларусь и Министерства жилищно-коммунального хозяйства Республики Беларусь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от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     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ноября 2017 г. № 80/12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«Об утверждении Типовой инструкции по охране труда для рабочего по комплексному обслуживанию и ремонту зданий и сооружений»;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Министерства труда и социальной защиты Республики Беларусь и Министерства энергетики Республики Беларусь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               </a:t>
            </a:r>
            <a:r>
              <a:rPr lang="ru-RU" sz="1800" b="1" dirty="0" smtClean="0"/>
              <a:t>14 ноября 2017 г. № 70/44</a:t>
            </a:r>
            <a:r>
              <a:rPr lang="ru-RU" sz="1800" dirty="0" smtClean="0"/>
              <a:t> «Об утверждении Типовой инструкции по охране труда при работе с ручным электромеханическим инструментом»;</a:t>
            </a:r>
          </a:p>
          <a:p>
            <a:pPr>
              <a:spcBef>
                <a:spcPts val="0"/>
              </a:spcBef>
              <a:buNone/>
            </a:pP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26 декабря 2017 г. № 91/53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«Об утверждении Типовой инструкции по охране труда для электромонтера по ремонту и обслуживанию электрооборудования».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552728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                                </a:t>
            </a:r>
            <a:r>
              <a:rPr lang="ru-RU" sz="6000" dirty="0" smtClean="0"/>
              <a:t>В целях реализации норм подпункта 3.11 пункта 3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Декрета Президента Республики Беларусь от 23 ноября </a:t>
            </a:r>
            <a:r>
              <a:rPr lang="ru-RU" sz="6000" b="1" spc="-100" dirty="0" smtClean="0">
                <a:solidFill>
                  <a:srgbClr val="FF0000"/>
                </a:solidFill>
              </a:rPr>
              <a:t>2017 г. </a:t>
            </a:r>
            <a:r>
              <a:rPr lang="ru-RU" sz="6000" b="1" dirty="0" smtClean="0">
                <a:solidFill>
                  <a:srgbClr val="FF0000"/>
                </a:solidFill>
              </a:rPr>
              <a:t>№ 7 «О развитии </a:t>
            </a:r>
            <a:r>
              <a:rPr lang="ru-RU" sz="6000" b="1" spc="-100" dirty="0" smtClean="0">
                <a:solidFill>
                  <a:srgbClr val="FF0000"/>
                </a:solidFill>
              </a:rPr>
              <a:t>предпринимательства»</a:t>
            </a:r>
            <a:r>
              <a:rPr lang="ru-RU" sz="6000" b="1" dirty="0" smtClean="0">
                <a:solidFill>
                  <a:srgbClr val="FF0000"/>
                </a:solidFill>
              </a:rPr>
              <a:t>  </a:t>
            </a:r>
          </a:p>
          <a:p>
            <a:pPr marL="72000">
              <a:buNone/>
            </a:pPr>
            <a:r>
              <a:rPr lang="ru-RU" sz="6000" b="1" i="1" dirty="0" smtClean="0"/>
              <a:t>      в части права субъектов хозяйствования не использовать печати     </a:t>
            </a:r>
            <a:r>
              <a:rPr lang="ru-RU" sz="6000" dirty="0" smtClean="0"/>
              <a:t>приняты   постановления:</a:t>
            </a:r>
          </a:p>
          <a:p>
            <a:pPr>
              <a:buFont typeface="Wingdings" pitchFamily="2" charset="2"/>
              <a:buChar char="q"/>
            </a:pPr>
            <a:r>
              <a:rPr lang="ru-RU" sz="5700" dirty="0" smtClean="0">
                <a:latin typeface="Arial Black" pitchFamily="34" charset="0"/>
              </a:rPr>
              <a:t>         Министерства труда и социальной защиты Республики Беларусь  </a:t>
            </a:r>
            <a:r>
              <a:rPr lang="ru-RU" sz="5700" dirty="0" smtClean="0">
                <a:latin typeface="Calibri" pitchFamily="34" charset="0"/>
              </a:rPr>
              <a:t>от</a:t>
            </a:r>
            <a:r>
              <a:rPr lang="ru-RU" sz="5700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ru-RU" sz="6000" b="1" dirty="0" smtClean="0">
                <a:latin typeface="Arial Black" pitchFamily="34" charset="0"/>
              </a:rPr>
              <a:t>               </a:t>
            </a:r>
            <a:r>
              <a:rPr lang="ru-RU" sz="6000" b="1" dirty="0" smtClean="0"/>
              <a:t>6 марта 2018 г. № 28 </a:t>
            </a:r>
            <a:r>
              <a:rPr lang="ru-RU" sz="6000" dirty="0" smtClean="0"/>
              <a:t>«Об изменении постановления Министерства труда и социальной защиты  Республики Беларусь» </a:t>
            </a:r>
            <a:r>
              <a:rPr lang="ru-RU" sz="6000" i="1" dirty="0" smtClean="0"/>
              <a:t>(из Инструкции о порядке обучения, стажировки, инструктажа и проверки знаний работающих по вопросам охраны труда, утвержденную постановлением Министерства труда и социальной защиты Республики Беларусь от    28 ноября 2008 г. № 175 исключены требования к скреплению печатью журналов регистрации вводного инструктажа по охране труда; регистрации инструктажа по охране труда; регистрации целевого инструктажа по охране труда (в случае его применения), </a:t>
            </a:r>
            <a:r>
              <a:rPr lang="ru-RU" sz="6000" i="1" spc="-100" dirty="0" smtClean="0"/>
              <a:t>а также место  печати, расположенное  в удостоверении  по  охране  труда);</a:t>
            </a:r>
            <a:endParaRPr lang="ru-RU" sz="6000" spc="-100" dirty="0" smtClean="0"/>
          </a:p>
          <a:p>
            <a:pPr>
              <a:buFont typeface="Wingdings" pitchFamily="2" charset="2"/>
              <a:buChar char="q"/>
            </a:pPr>
            <a:r>
              <a:rPr lang="ru-RU" sz="5700" dirty="0" smtClean="0"/>
              <a:t>              </a:t>
            </a:r>
            <a:r>
              <a:rPr lang="ru-RU" sz="5700" dirty="0" smtClean="0">
                <a:latin typeface="Arial Black" pitchFamily="34" charset="0"/>
              </a:rPr>
              <a:t>Министерства труда и социальной защиты Республики Беларусь и Министерства здравоохранения Республики Беларусь </a:t>
            </a:r>
            <a:r>
              <a:rPr lang="ru-RU" sz="5700" dirty="0" smtClean="0">
                <a:latin typeface="Calibri" pitchFamily="34" charset="0"/>
              </a:rPr>
              <a:t>от:</a:t>
            </a:r>
          </a:p>
          <a:p>
            <a:pPr algn="just">
              <a:buNone/>
            </a:pPr>
            <a:r>
              <a:rPr lang="ru-RU" sz="6000" b="1" dirty="0" smtClean="0"/>
              <a:t>                     6 марта 2018 г.  № 27/23 </a:t>
            </a:r>
            <a:r>
              <a:rPr lang="ru-RU" sz="6000" dirty="0" smtClean="0"/>
              <a:t>«Об изменении постановления Министерства труда и социальной защиты Республики Беларусь и Министерства здравоохранения Республики Беларусь» </a:t>
            </a:r>
            <a:r>
              <a:rPr lang="ru-RU" sz="6000" i="1" dirty="0" smtClean="0"/>
              <a:t>(из Инструкции о порядке проведения </a:t>
            </a:r>
            <a:r>
              <a:rPr lang="ru-RU" sz="6000" i="1" dirty="0" err="1" smtClean="0"/>
              <a:t>предсменного</a:t>
            </a:r>
            <a:r>
              <a:rPr lang="ru-RU" sz="6000" i="1" dirty="0" smtClean="0"/>
              <a:t> (перед началом работы, смены) медицинского осмотра работающих, утвержденной постановлением Министерства труда и социальной защиты Республики Беларусь и Министерства здравоохранения Республики Беларусь от 2 декабря 2013 г. № 116/119, исключена обязанность заверять печатью журнал </a:t>
            </a:r>
            <a:r>
              <a:rPr lang="ru-RU" sz="6000" i="1" dirty="0" err="1" smtClean="0"/>
              <a:t>предсменного</a:t>
            </a:r>
            <a:r>
              <a:rPr lang="ru-RU" sz="6000" i="1" dirty="0" smtClean="0"/>
              <a:t> (перед началом работы, смены) медицинского осмотра работающих)</a:t>
            </a:r>
            <a:r>
              <a:rPr lang="ru-RU" sz="6000" dirty="0" smtClean="0"/>
              <a:t>;</a:t>
            </a:r>
          </a:p>
          <a:p>
            <a:pPr algn="just">
              <a:buNone/>
            </a:pPr>
            <a:endParaRPr lang="ru-RU" sz="60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6000" dirty="0" smtClean="0"/>
              <a:t>                     </a:t>
            </a:r>
            <a:r>
              <a:rPr lang="ru-RU" sz="6000" b="1" dirty="0" smtClean="0"/>
              <a:t>6 марта 2018 г. № 26/22 </a:t>
            </a:r>
            <a:r>
              <a:rPr lang="ru-RU" sz="6000" dirty="0" smtClean="0"/>
              <a:t>«Об изменении постановления Министерства труда и социальной защиты Республики Беларусь и Министерства здравоохранения Республики Беларусь»                   </a:t>
            </a:r>
            <a:r>
              <a:rPr lang="ru-RU" sz="6000" i="1" dirty="0" smtClean="0"/>
              <a:t>(в постановлении Министерства труда и социальной защиты Республики Беларусь и Министерства здравоохранения Республики Беларусь от 14 августа 2015 г. № 51/94 «О документах, необходимых для расследования и учета несчастных случаев на производстве и профессиональных заболеваний» из форм документов исключены места для печати, а в отношении журналов регистрации несчастных случаев,  регистрации профессиональных заболеваний,   учета и наблюдения лиц, больных профессиональными заболеваниями, установлено, что они должны быть пронумерованы, прошнурованы, заверены подписью уполномоченного должностного лица организации. При этом указывается количество страниц в журнале (цифрами и прописью). Требования к скреплению печатью указанных журналов  исключены.</a:t>
            </a:r>
          </a:p>
          <a:p>
            <a:pPr>
              <a:spcBef>
                <a:spcPts val="0"/>
              </a:spcBef>
              <a:buNone/>
            </a:pPr>
            <a:r>
              <a:rPr lang="ru-RU" sz="5600" i="1" dirty="0" smtClean="0"/>
              <a:t>.</a:t>
            </a:r>
          </a:p>
          <a:p>
            <a:endParaRPr lang="ru-RU" sz="5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2400" dirty="0" smtClean="0">
                <a:solidFill>
                  <a:srgbClr val="FF0000"/>
                </a:solidFill>
              </a:rPr>
              <a:t>Декрет Президента Республики Беларусь от 23.11.2017 № 7 </a:t>
            </a:r>
            <a:br>
              <a:rPr lang="ru-RU" altLang="ru-RU" sz="2400" dirty="0" smtClean="0">
                <a:solidFill>
                  <a:srgbClr val="FF0000"/>
                </a:solidFill>
              </a:rPr>
            </a:br>
            <a:r>
              <a:rPr lang="ru-RU" altLang="ru-RU" sz="2400" dirty="0" smtClean="0">
                <a:solidFill>
                  <a:srgbClr val="FF0000"/>
                </a:solidFill>
              </a:rPr>
              <a:t>"О развитии предпринимательства"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3.5. </a:t>
            </a:r>
            <a:r>
              <a:rPr lang="ru-RU" sz="1800" dirty="0" smtClean="0"/>
              <a:t>субъекты хозяйствования в процессе осуществления экономической деятельности обязаны соблюдать </a:t>
            </a:r>
            <a:r>
              <a:rPr lang="ru-RU" sz="1800" b="1" i="1" dirty="0" smtClean="0"/>
              <a:t>общие требования пожарной безопасности</a:t>
            </a:r>
            <a:r>
              <a:rPr lang="ru-RU" sz="1800" dirty="0" smtClean="0"/>
              <a:t>, </a:t>
            </a:r>
            <a:r>
              <a:rPr lang="ru-RU" sz="1800" b="1" i="1" dirty="0" smtClean="0"/>
              <a:t>санитарно-эпидемиологические требования</a:t>
            </a:r>
            <a:r>
              <a:rPr lang="ru-RU" sz="1800" dirty="0" smtClean="0"/>
              <a:t>, </a:t>
            </a:r>
            <a:r>
              <a:rPr lang="ru-RU" sz="1800" b="1" i="1" dirty="0" smtClean="0"/>
              <a:t>требования в области охраны окружающей среды, требования в области ветеринарии к содержанию и эксплуатации капитальных строений (зданий, сооружений), изолированных помещений и иных объектов, принадлежащих субъектам хозяйствования</a:t>
            </a:r>
            <a:r>
              <a:rPr lang="ru-RU" sz="18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ru-RU" sz="1800" dirty="0"/>
          </a:p>
          <a:p>
            <a:pPr marL="0" indent="0">
              <a:buFont typeface="Arial" charset="0"/>
              <a:buNone/>
              <a:defRPr/>
            </a:pPr>
            <a:r>
              <a:rPr lang="ru-RU" sz="1800" b="1" i="1" dirty="0" smtClean="0"/>
              <a:t>Иные требования пожарной безопасности, санитарно-эпидемиологические требования,</a:t>
            </a:r>
            <a:r>
              <a:rPr lang="ru-RU" sz="1800" dirty="0" smtClean="0"/>
              <a:t> требования в области охраны окружающей среды, требования в области ветеринарии к содержанию и эксплуатации капитальных строений (зданий, сооружений), изолированных помещений и иных объектов, принадлежащих субъектам хозяйствования, содержащиеся в технических нормативных правовых актах, </a:t>
            </a:r>
            <a:r>
              <a:rPr lang="ru-RU" sz="1800" b="1" i="1" dirty="0" smtClean="0"/>
              <a:t>подлежат применению по усмотрению субъектов хозяйствования. </a:t>
            </a:r>
            <a:endParaRPr lang="ru-RU" sz="18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9D8F4-EF2F-47C0-B8CF-E7BEC508BDE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2400" dirty="0" smtClean="0">
                <a:solidFill>
                  <a:srgbClr val="FF0000"/>
                </a:solidFill>
              </a:rPr>
              <a:t>Декрет Президента Республики Беларусь от 23.11.2017 № 7 </a:t>
            </a:r>
            <a:br>
              <a:rPr lang="ru-RU" altLang="ru-RU" sz="2400" dirty="0" smtClean="0">
                <a:solidFill>
                  <a:srgbClr val="FF0000"/>
                </a:solidFill>
              </a:rPr>
            </a:br>
            <a:r>
              <a:rPr lang="ru-RU" altLang="ru-RU" sz="2400" dirty="0" smtClean="0">
                <a:solidFill>
                  <a:srgbClr val="FF0000"/>
                </a:solidFill>
              </a:rPr>
              <a:t>"О развитии предпринимательства"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152579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sz="2000" dirty="0" smtClean="0"/>
              <a:t>Данные требования могут не соблюдаться субъектами хозяйствования </a:t>
            </a:r>
            <a:r>
              <a:rPr lang="ru-RU" altLang="ru-RU" sz="2000" b="1" i="1" dirty="0" smtClean="0"/>
              <a:t>при условии обеспечения в процессе экономической деятельности безопасности, исключающей причинение вреда государственным или общественным интересам, окружающей среде, жизни, здоровью, правам и законным интересам граждан, </a:t>
            </a:r>
            <a:r>
              <a:rPr lang="ru-RU" altLang="ru-RU" sz="2000" dirty="0" smtClean="0"/>
              <a:t>если иное не предусмотрено настоящим Декретом и иными решениями Президента Республики Беларусь.</a:t>
            </a:r>
          </a:p>
          <a:p>
            <a:pPr marL="0" indent="0">
              <a:buFont typeface="Arial" charset="0"/>
              <a:buNone/>
            </a:pPr>
            <a:endParaRPr lang="ru-RU" altLang="ru-RU" sz="2000" dirty="0" smtClean="0"/>
          </a:p>
          <a:p>
            <a:pPr marL="0" indent="0">
              <a:buFont typeface="Arial" charset="0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При этом субъектами хозяйствования обеспечиваются нормальные условия для выполнения работниками норм труда в соответствии со статьей 89 Трудового кодекса Республики Беларусь</a:t>
            </a:r>
          </a:p>
          <a:p>
            <a:pPr marL="0" indent="0">
              <a:buFont typeface="Arial" charset="0"/>
              <a:buNone/>
            </a:pPr>
            <a:r>
              <a:rPr lang="ru-RU" altLang="ru-RU" sz="24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94115-B423-4507-AB11-6EFB592D879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altLang="ru-RU" sz="3600" dirty="0" smtClean="0"/>
              <a:t>Трудовой кодекс Республики Беларусь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45259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ru-RU" sz="2000" b="1" dirty="0"/>
              <a:t>Статья 89. Обеспечение нормальных условий для выполнения норм труда</a:t>
            </a:r>
            <a:endParaRPr lang="ru-RU" sz="2000" dirty="0"/>
          </a:p>
          <a:p>
            <a:pPr marL="0" indent="0" algn="just">
              <a:buFont typeface="Arial" charset="0"/>
              <a:buNone/>
              <a:defRPr/>
            </a:pPr>
            <a:r>
              <a:rPr lang="ru-RU" sz="2000" dirty="0" smtClean="0"/>
              <a:t>Наниматель </a:t>
            </a:r>
            <a:r>
              <a:rPr lang="ru-RU" sz="2000" dirty="0"/>
              <a:t>обязан обеспечивать нормальные условия для выполнения работниками норм труда. Такими условиями считаются:</a:t>
            </a:r>
          </a:p>
          <a:p>
            <a:pPr algn="just">
              <a:defRPr/>
            </a:pPr>
            <a:r>
              <a:rPr lang="ru-RU" sz="2000" dirty="0"/>
              <a:t>1) обеспечение заказов и объемов работ;</a:t>
            </a:r>
          </a:p>
          <a:p>
            <a:pPr algn="just">
              <a:defRPr/>
            </a:pPr>
            <a:r>
              <a:rPr lang="ru-RU" sz="2000" dirty="0"/>
              <a:t>2) исправное состояние машин, станков и приспособлений;</a:t>
            </a:r>
          </a:p>
          <a:p>
            <a:pPr algn="just">
              <a:defRPr/>
            </a:pPr>
            <a:r>
              <a:rPr lang="ru-RU" sz="2000" dirty="0"/>
              <a:t>3) своевременное обеспечение технической документацией;</a:t>
            </a:r>
          </a:p>
          <a:p>
            <a:pPr algn="just">
              <a:defRPr/>
            </a:pPr>
            <a:r>
              <a:rPr lang="ru-RU" sz="2000" dirty="0"/>
              <a:t>4) надлежащее качество материалов и инструментов, необходимых для выполнения работы, и их своевременная подача;</a:t>
            </a:r>
          </a:p>
          <a:p>
            <a:pPr algn="just">
              <a:defRPr/>
            </a:pPr>
            <a:r>
              <a:rPr lang="ru-RU" sz="2000" dirty="0"/>
              <a:t>5) своевременное снабжение производства электроэнергией, газом и иными источниками энергопитания;</a:t>
            </a:r>
          </a:p>
          <a:p>
            <a:pPr algn="just">
              <a:defRPr/>
            </a:pPr>
            <a:r>
              <a:rPr lang="ru-RU" sz="2000" dirty="0"/>
              <a:t>6) </a:t>
            </a:r>
            <a:r>
              <a:rPr lang="ru-RU" sz="2000" b="1" i="1" dirty="0"/>
              <a:t>безопасные и здоровые условия труда (соблюдение требований по охране труда, необходимое освещение, отопление, вентиляция, устранение вредных последствий шума, излучений, вибрации и других факторов, отрицательно влияющих на здоровье работников, и т.д.).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A81BC-F488-4006-B530-2D19E02420A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332656"/>
            <a:ext cx="81369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04856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Нулевой травматизм 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«Vision Zero»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         Международная организация труда (МОТ) рассматривает совершенствование работы по охране и условиям труда как реализацию </a:t>
            </a:r>
            <a:r>
              <a:rPr lang="ru-RU" b="1" dirty="0" smtClean="0">
                <a:solidFill>
                  <a:srgbClr val="FF0000"/>
                </a:solidFill>
              </a:rPr>
              <a:t>концепции «нулевого травматизма»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(«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Vision Zero</a:t>
            </a:r>
            <a:r>
              <a:rPr lang="ru-RU" dirty="0" smtClean="0"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»)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, которая в полной мере отражает ключевые задачи в области охраны труда: </a:t>
            </a:r>
            <a:r>
              <a:rPr lang="ru-RU" b="1" dirty="0" smtClean="0"/>
              <a:t>сохранение жизни и здоровья каждого работника в процессе трудовой деятельности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           В целях продвижения в организации республики концепции «нулевого травматизма» отдельные положения и основные подходы ее учтены при подготовке изменений законодательств</a:t>
            </a:r>
            <a:r>
              <a:rPr lang="ru-RU" dirty="0"/>
              <a:t>а</a:t>
            </a:r>
            <a:r>
              <a:rPr lang="ru-RU" dirty="0" smtClean="0"/>
              <a:t> об охране труда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Arial Narrow" pitchFamily="34" charset="0"/>
                <a:cs typeface="Times New Roman" pitchFamily="18" charset="0"/>
              </a:rPr>
              <a:t>Семь «золотых правил» концепции</a:t>
            </a:r>
            <a:br>
              <a:rPr lang="ru-RU" sz="2400" b="1" dirty="0" smtClean="0">
                <a:latin typeface="Arial Narrow" pitchFamily="34" charset="0"/>
                <a:cs typeface="Times New Roman" pitchFamily="18" charset="0"/>
              </a:rPr>
            </a:br>
            <a:r>
              <a:rPr lang="en-US" sz="2400" dirty="0" smtClean="0">
                <a:latin typeface="Arial Narrow" pitchFamily="34" charset="0"/>
                <a:cs typeface="Times New Roman" pitchFamily="18" charset="0"/>
              </a:rPr>
              <a:t>«Vision Zero»</a:t>
            </a:r>
            <a:endParaRPr lang="ru-RU" dirty="0" smtClean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196752"/>
          <a:ext cx="878497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5"/>
          <p:cNvSpPr txBox="1">
            <a:spLocks/>
          </p:cNvSpPr>
          <p:nvPr/>
        </p:nvSpPr>
        <p:spPr>
          <a:xfrm>
            <a:off x="6804025" y="63817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95BEB5-3A48-48CC-954A-21166A7A7C16}" type="slidenum">
              <a:rPr lang="ru-RU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2952</Words>
  <Application>Microsoft Office PowerPoint</Application>
  <PresentationFormat>Экран (4:3)</PresentationFormat>
  <Paragraphs>270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Новое в законодательстве об охране труда</vt:lpstr>
      <vt:lpstr>Совершенствование нормативного правового обеспечения по вопросам условий и охраны труда</vt:lpstr>
      <vt:lpstr>Презентация PowerPoint</vt:lpstr>
      <vt:lpstr>Презентация PowerPoint</vt:lpstr>
      <vt:lpstr> Декрет Президента Республики Беларусь от 23.11.2017 № 7  "О развитии предпринимательства"  </vt:lpstr>
      <vt:lpstr> Декрет Президента Республики Беларусь от 23.11.2017 № 7  "О развитии предпринимательства"  </vt:lpstr>
      <vt:lpstr>Трудовой кодекс Республики Беларусь</vt:lpstr>
      <vt:lpstr>Нулевой травматизм «Vision Zero»</vt:lpstr>
      <vt:lpstr>Семь «золотых правил» концепции «Vision Zero»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Внесение изменений и дополнений в         Закон Республики Беларусь «Об охране труда» </vt:lpstr>
      <vt:lpstr>Презентация PowerPoint</vt:lpstr>
      <vt:lpstr> Внесение изменений и дополнений в         Закон Республики Беларусь «Об охране труда»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Гарбуз Татьяна Леонидовна</dc:creator>
  <cp:lastModifiedBy>user</cp:lastModifiedBy>
  <cp:revision>55</cp:revision>
  <dcterms:created xsi:type="dcterms:W3CDTF">2018-05-29T12:20:46Z</dcterms:created>
  <dcterms:modified xsi:type="dcterms:W3CDTF">2018-06-05T12:37:37Z</dcterms:modified>
</cp:coreProperties>
</file>