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27"/>
  </p:notesMasterIdLst>
  <p:sldIdLst>
    <p:sldId id="350" r:id="rId2"/>
    <p:sldId id="352" r:id="rId3"/>
    <p:sldId id="357" r:id="rId4"/>
    <p:sldId id="356" r:id="rId5"/>
    <p:sldId id="358" r:id="rId6"/>
    <p:sldId id="359" r:id="rId7"/>
    <p:sldId id="360" r:id="rId8"/>
    <p:sldId id="362" r:id="rId9"/>
    <p:sldId id="349" r:id="rId10"/>
    <p:sldId id="347" r:id="rId11"/>
    <p:sldId id="348" r:id="rId12"/>
    <p:sldId id="365" r:id="rId13"/>
    <p:sldId id="367" r:id="rId14"/>
    <p:sldId id="368" r:id="rId15"/>
    <p:sldId id="369" r:id="rId16"/>
    <p:sldId id="370" r:id="rId17"/>
    <p:sldId id="371" r:id="rId18"/>
    <p:sldId id="372" r:id="rId19"/>
    <p:sldId id="376" r:id="rId20"/>
    <p:sldId id="375" r:id="rId21"/>
    <p:sldId id="374" r:id="rId22"/>
    <p:sldId id="378" r:id="rId23"/>
    <p:sldId id="377" r:id="rId24"/>
    <p:sldId id="373" r:id="rId25"/>
    <p:sldId id="364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72" autoAdjust="0"/>
    <p:restoredTop sz="94660"/>
  </p:normalViewPr>
  <p:slideViewPr>
    <p:cSldViewPr>
      <p:cViewPr>
        <p:scale>
          <a:sx n="90" d="100"/>
          <a:sy n="90" d="100"/>
        </p:scale>
        <p:origin x="-9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2"/>
              <c:layout>
                <c:manualLayout>
                  <c:x val="-0.16747651809961084"/>
                  <c:y val="-1.41302092610812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9203477640951389"/>
                  <c:y val="-9.6482425942515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numRef>
              <c:f>Лист1!$A$2:$A$5</c:f>
              <c:numCache>
                <c:formatCode>General</c:formatCode>
                <c:ptCount val="4"/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2">
                  <c:v>22</c:v>
                </c:pt>
                <c:pt idx="3">
                  <c:v>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delete val="1"/>
      </c:legendEntry>
      <c:legendEntry>
        <c:idx val="1"/>
        <c:delete val="1"/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8860129898613286E-2"/>
          <c:w val="0.58002648735112727"/>
          <c:h val="0.6635860442593368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Причины несчастных случаев с летальным исходом</c:v>
                </c:pt>
              </c:strCache>
            </c:strRef>
          </c:tx>
          <c:explosion val="22"/>
          <c:dLbls>
            <c:dLbl>
              <c:idx val="0"/>
              <c:layout>
                <c:manualLayout>
                  <c:x val="-6.6822425026621599E-2"/>
                  <c:y val="0.116529555083135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0963566368561417"/>
                  <c:y val="-1.35539061872303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6432407193436938E-3"/>
                  <c:y val="-0.153522538994555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7071828552529568E-2"/>
                  <c:y val="6.02480277429735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74389882792143E-2"/>
                  <c:y val="9.83359861719435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9580644954820827E-2"/>
                  <c:y val="0.107211839388794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4"/>
                <c:pt idx="0">
                  <c:v>от 4 до 10 лет</c:v>
                </c:pt>
                <c:pt idx="1">
                  <c:v>от 11 до 20 лет</c:v>
                </c:pt>
                <c:pt idx="2">
                  <c:v>от 21 до 30 лет</c:v>
                </c:pt>
                <c:pt idx="3">
                  <c:v>от 31 до 40 лет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14</c:v>
                </c:pt>
                <c:pt idx="1">
                  <c:v>19</c:v>
                </c:pt>
                <c:pt idx="2">
                  <c:v>35</c:v>
                </c:pt>
                <c:pt idx="3">
                  <c:v>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4"/>
        <c:delete val="1"/>
      </c:legendEntry>
      <c:legendEntry>
        <c:idx val="5"/>
        <c:delete val="1"/>
      </c:legendEntry>
      <c:layout>
        <c:manualLayout>
          <c:xMode val="edge"/>
          <c:yMode val="edge"/>
          <c:x val="0.6080913590592486"/>
          <c:y val="4.2194520024407593E-2"/>
          <c:w val="0.35768244693395446"/>
          <c:h val="0.87162441668314172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065811497990104E-2"/>
          <c:y val="0.10947315544104225"/>
          <c:w val="0.5770132254099265"/>
          <c:h val="0.6214031336665516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Причины несчастных случаев с летальным исходом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8.3935520014068302E-2"/>
                  <c:y val="0.116529658967342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9.6091947388982288E-2"/>
                  <c:y val="-5.10601841607827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8754556429955581E-3"/>
                  <c:y val="-0.135274981513912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0010233796596402"/>
                  <c:y val="-7.39918758307241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74389882792143E-2"/>
                  <c:y val="9.83359861719434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9580644954820785E-2"/>
                  <c:y val="0.107211839388794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5"/>
                <c:pt idx="0">
                  <c:v>понедельник</c:v>
                </c:pt>
                <c:pt idx="1">
                  <c:v>вторник </c:v>
                </c:pt>
                <c:pt idx="2">
                  <c:v>воскресенье</c:v>
                </c:pt>
                <c:pt idx="3">
                  <c:v>четверг</c:v>
                </c:pt>
                <c:pt idx="4">
                  <c:v>пятница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17</c:v>
                </c:pt>
                <c:pt idx="1">
                  <c:v>16</c:v>
                </c:pt>
                <c:pt idx="2">
                  <c:v>13</c:v>
                </c:pt>
                <c:pt idx="3">
                  <c:v>16</c:v>
                </c:pt>
                <c:pt idx="4">
                  <c:v>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4"/>
        <c:delete val="1"/>
      </c:legendEntry>
      <c:legendEntry>
        <c:idx val="5"/>
        <c:delete val="1"/>
      </c:legendEntry>
      <c:layout>
        <c:manualLayout>
          <c:xMode val="edge"/>
          <c:yMode val="edge"/>
          <c:x val="0.55663665604467782"/>
          <c:y val="3.7516410075850451E-2"/>
          <c:w val="0.42118981824747903"/>
          <c:h val="0.85539970064546755"/>
        </c:manualLayout>
      </c:layout>
      <c:overlay val="0"/>
      <c:txPr>
        <a:bodyPr/>
        <a:lstStyle/>
        <a:p>
          <a:pPr>
            <a:defRPr sz="135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летальным исходом </a:t>
            </a:r>
          </a:p>
        </c:rich>
      </c:tx>
      <c:layout>
        <c:manualLayout>
          <c:xMode val="edge"/>
          <c:yMode val="edge"/>
          <c:x val="0.23100353816607591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3.4953156675122186E-2"/>
          <c:y val="0.13448941723686436"/>
          <c:w val="0.61223597795435825"/>
          <c:h val="0.688563895047479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Причины несчастных случаев с летальным исходом</c:v>
                </c:pt>
              </c:strCache>
            </c:strRef>
          </c:tx>
          <c:explosion val="22"/>
          <c:dLbls>
            <c:dLbl>
              <c:idx val="0"/>
              <c:layout>
                <c:manualLayout>
                  <c:x val="-0.10532688874837592"/>
                  <c:y val="0.109635070019739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9.3005628793389278E-2"/>
                  <c:y val="-0.120418424669879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0284953243857899"/>
                  <c:y val="-9.14721734239853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4898212456379334E-2"/>
                  <c:y val="0.1154039082501471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74389882792143E-2"/>
                  <c:y val="9.83359861719435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9580644954820896E-2"/>
                  <c:y val="0.107211839388794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4"/>
                <c:pt idx="0">
                  <c:v>январь, сентябрь</c:v>
                </c:pt>
                <c:pt idx="1">
                  <c:v>май, июль</c:v>
                </c:pt>
                <c:pt idx="2">
                  <c:v>август</c:v>
                </c:pt>
                <c:pt idx="3">
                  <c:v>март, ноябрь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14</c:v>
                </c:pt>
                <c:pt idx="1">
                  <c:v>10</c:v>
                </c:pt>
                <c:pt idx="2">
                  <c:v>20</c:v>
                </c:pt>
                <c:pt idx="3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4"/>
        <c:delete val="1"/>
      </c:legendEntry>
      <c:legendEntry>
        <c:idx val="5"/>
        <c:delete val="1"/>
      </c:legendEntry>
      <c:layout>
        <c:manualLayout>
          <c:xMode val="edge"/>
          <c:yMode val="edge"/>
          <c:x val="0.6064614552846237"/>
          <c:y val="0.11803385572177116"/>
          <c:w val="0.37539166141544833"/>
          <c:h val="0.87162441668314294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тяжелым исходом </a:t>
            </a:r>
          </a:p>
        </c:rich>
      </c:tx>
      <c:layout>
        <c:manualLayout>
          <c:xMode val="edge"/>
          <c:yMode val="edge"/>
          <c:x val="0.23100353816607591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"/>
          <c:y val="9.8755084004143248E-2"/>
          <c:w val="0.58852516641255026"/>
          <c:h val="0.718952016555451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Причины несчастных случаев с летальным исходом</c:v>
                </c:pt>
              </c:strCache>
            </c:strRef>
          </c:tx>
          <c:explosion val="22"/>
          <c:dLbls>
            <c:dLbl>
              <c:idx val="0"/>
              <c:layout>
                <c:manualLayout>
                  <c:x val="-0.10532705718435018"/>
                  <c:y val="8.55043722978513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2362028198203639E-2"/>
                  <c:y val="-0.16523257758195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2901616210547734E-2"/>
                  <c:y val="-8.4577688360589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7733033696964174E-2"/>
                  <c:y val="0.1291926069405206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74389882792143E-2"/>
                  <c:y val="9.83359861719436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9580644954820938E-2"/>
                  <c:y val="0.1072118393887948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4"/>
                <c:pt idx="0">
                  <c:v>июль, август</c:v>
                </c:pt>
                <c:pt idx="1">
                  <c:v>апрель, октябрь</c:v>
                </c:pt>
                <c:pt idx="2">
                  <c:v>декабрь</c:v>
                </c:pt>
                <c:pt idx="3">
                  <c:v>февраль, май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12</c:v>
                </c:pt>
                <c:pt idx="1">
                  <c:v>9</c:v>
                </c:pt>
                <c:pt idx="2">
                  <c:v>10</c:v>
                </c:pt>
                <c:pt idx="3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4"/>
        <c:delete val="1"/>
      </c:legendEntry>
      <c:legendEntry>
        <c:idx val="5"/>
        <c:delete val="1"/>
      </c:legendEntry>
      <c:layout>
        <c:manualLayout>
          <c:xMode val="edge"/>
          <c:yMode val="edge"/>
          <c:x val="0.60211258060659978"/>
          <c:y val="9.7350400531581227E-2"/>
          <c:w val="0.34955190040710471"/>
          <c:h val="0.87162441668314372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5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529379064604809E-2"/>
          <c:y val="1.7805166438371153E-2"/>
          <c:w val="0.67900708989037561"/>
          <c:h val="0.890343300105528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 стажем работы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25"/>
          <c:dPt>
            <c:idx val="3"/>
            <c:bubble3D val="0"/>
            <c:spPr>
              <a:solidFill>
                <a:srgbClr val="FFC000"/>
              </a:solidFill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</c:dPt>
          <c:dLbls>
            <c:dLbl>
              <c:idx val="0"/>
              <c:layout>
                <c:manualLayout>
                  <c:x val="-0.10312195594815728"/>
                  <c:y val="0.125362834495682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9509800370566342E-2"/>
                  <c:y val="-0.167294744134445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5845608402672455E-2"/>
                  <c:y val="-0.165454883997712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4531204423976821"/>
                  <c:y val="0.1155225487618255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со стажем  до 1 года</c:v>
                </c:pt>
                <c:pt idx="1">
                  <c:v>со стажем  от 1 года до 3 лет</c:v>
                </c:pt>
                <c:pt idx="2">
                  <c:v>со стажем  от 3 до 5 лет</c:v>
                </c:pt>
                <c:pt idx="3">
                  <c:v>со стажем  свыше 5 лет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</c:v>
                </c:pt>
                <c:pt idx="1">
                  <c:v>26</c:v>
                </c:pt>
                <c:pt idx="2">
                  <c:v>16</c:v>
                </c:pt>
                <c:pt idx="3">
                  <c:v>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69839890856387976"/>
          <c:y val="7.0317602122610803E-2"/>
          <c:w val="0.25026128430619593"/>
          <c:h val="0.85959514185036656"/>
        </c:manualLayout>
      </c:layout>
      <c:overlay val="0"/>
      <c:txPr>
        <a:bodyPr/>
        <a:lstStyle/>
        <a:p>
          <a:pPr>
            <a:defRPr sz="1600" b="1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20885752171621"/>
          <c:y val="4.3292302193353088E-2"/>
          <c:w val="0.76293441992929734"/>
          <c:h val="0.4423250292895710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</c:v>
                </c:pt>
                <c:pt idx="1">
                  <c:v>10</c:v>
                </c:pt>
                <c:pt idx="2">
                  <c:v>11</c:v>
                </c:pt>
                <c:pt idx="3">
                  <c:v>15</c:v>
                </c:pt>
                <c:pt idx="4">
                  <c:v>27</c:v>
                </c:pt>
                <c:pt idx="5">
                  <c:v>6</c:v>
                </c:pt>
                <c:pt idx="6">
                  <c:v>61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848450913570318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313052131664079E-2"/>
                  <c:y val="5.60418151370267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929202436187521E-2"/>
                  <c:y val="2.8020907568513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313052131664079E-2"/>
                  <c:y val="8.40627227055401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929202436187521E-2"/>
                  <c:y val="8.40627227055401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2626104263328152E-2"/>
                  <c:y val="1.12083630274053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5</c:v>
                </c:pt>
                <c:pt idx="1">
                  <c:v>6</c:v>
                </c:pt>
                <c:pt idx="2">
                  <c:v>8</c:v>
                </c:pt>
                <c:pt idx="3">
                  <c:v>26</c:v>
                </c:pt>
                <c:pt idx="4">
                  <c:v>21</c:v>
                </c:pt>
                <c:pt idx="5">
                  <c:v>14</c:v>
                </c:pt>
                <c:pt idx="6">
                  <c:v>57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8230272"/>
        <c:axId val="168232064"/>
        <c:axId val="0"/>
      </c:bar3DChart>
      <c:catAx>
        <c:axId val="1682302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8232064"/>
        <c:crosses val="autoZero"/>
        <c:auto val="1"/>
        <c:lblAlgn val="ctr"/>
        <c:lblOffset val="100"/>
        <c:noMultiLvlLbl val="0"/>
      </c:catAx>
      <c:valAx>
        <c:axId val="1682320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8230272"/>
        <c:crosses val="autoZero"/>
        <c:crossBetween val="between"/>
      </c:valAx>
    </c:plotArea>
    <c:legend>
      <c:legendPos val="r"/>
      <c:legendEntry>
        <c:idx val="2"/>
        <c:delete val="1"/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20885752171621"/>
          <c:y val="4.3292302193353088E-2"/>
          <c:w val="0.83081273271928113"/>
          <c:h val="0.4367208477758687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22</c:v>
                </c:pt>
                <c:pt idx="1">
                  <c:v>18</c:v>
                </c:pt>
                <c:pt idx="2">
                  <c:v>14</c:v>
                </c:pt>
                <c:pt idx="3">
                  <c:v>30</c:v>
                </c:pt>
                <c:pt idx="4">
                  <c:v>25</c:v>
                </c:pt>
                <c:pt idx="5">
                  <c:v>5</c:v>
                </c:pt>
                <c:pt idx="6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8484509135703182E-3"/>
                  <c:y val="2.24167260548106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313052131664079E-2"/>
                  <c:y val="5.60418151370267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929202436187521E-2"/>
                  <c:y val="2.80209075685134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313052131664079E-2"/>
                  <c:y val="8.40627227055401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929202436187521E-2"/>
                  <c:y val="8.40627227055401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2626104263328152E-2"/>
                  <c:y val="1.12083630274053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16</c:v>
                </c:pt>
                <c:pt idx="1">
                  <c:v>10</c:v>
                </c:pt>
                <c:pt idx="2">
                  <c:v>13</c:v>
                </c:pt>
                <c:pt idx="3">
                  <c:v>27</c:v>
                </c:pt>
                <c:pt idx="4">
                  <c:v>24</c:v>
                </c:pt>
                <c:pt idx="5">
                  <c:v>6</c:v>
                </c:pt>
                <c:pt idx="6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8277120"/>
        <c:axId val="168278656"/>
        <c:axId val="0"/>
      </c:bar3DChart>
      <c:catAx>
        <c:axId val="1682771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8278656"/>
        <c:crosses val="autoZero"/>
        <c:auto val="1"/>
        <c:lblAlgn val="ctr"/>
        <c:lblOffset val="100"/>
        <c:noMultiLvlLbl val="0"/>
      </c:catAx>
      <c:valAx>
        <c:axId val="1682786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8277120"/>
        <c:crosses val="autoZero"/>
        <c:crossBetween val="between"/>
      </c:valAx>
    </c:plotArea>
    <c:legend>
      <c:legendPos val="r"/>
      <c:legendEntry>
        <c:idx val="2"/>
        <c:delete val="1"/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20885752171621"/>
          <c:y val="4.3292302193353088E-2"/>
          <c:w val="0.72663148464402783"/>
          <c:h val="0.5009604331546908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 месяцев 2017 года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2</c:v>
                </c:pt>
                <c:pt idx="5">
                  <c:v>1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5 месяцев 2018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464601218093787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464601218093762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929202436187521E-2"/>
                  <c:y val="2.80209075685134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313052131664079E-2"/>
                  <c:y val="8.40627227055401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929202436187521E-2"/>
                  <c:y val="8.40627227055401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8484509135703182E-3"/>
                  <c:y val="-2.802090756851390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2626104263328152E-2"/>
                  <c:y val="1.12083630274053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2</c:v>
                </c:pt>
                <c:pt idx="1">
                  <c:v>4</c:v>
                </c:pt>
                <c:pt idx="2">
                  <c:v>0</c:v>
                </c:pt>
                <c:pt idx="3">
                  <c:v>1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9450112"/>
        <c:axId val="169460096"/>
        <c:axId val="0"/>
      </c:bar3DChart>
      <c:catAx>
        <c:axId val="169450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9460096"/>
        <c:crossesAt val="0"/>
        <c:auto val="1"/>
        <c:lblAlgn val="ctr"/>
        <c:lblOffset val="100"/>
        <c:noMultiLvlLbl val="0"/>
      </c:catAx>
      <c:valAx>
        <c:axId val="1694600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9450112"/>
        <c:crosses val="autoZero"/>
        <c:crossBetween val="between"/>
        <c:majorUnit val="1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8076134677495298"/>
          <c:y val="0.13379211134228974"/>
          <c:w val="0.18268963042332978"/>
          <c:h val="0.6763739621783948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20885752171621"/>
          <c:y val="4.3292302193353088E-2"/>
          <c:w val="0.72663148464402805"/>
          <c:h val="0.5009604331546908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5 месяцев 2017 года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9</c:v>
                </c:pt>
                <c:pt idx="1">
                  <c:v>8</c:v>
                </c:pt>
                <c:pt idx="2">
                  <c:v>3</c:v>
                </c:pt>
                <c:pt idx="3">
                  <c:v>4</c:v>
                </c:pt>
                <c:pt idx="4">
                  <c:v>8</c:v>
                </c:pt>
                <c:pt idx="5">
                  <c:v>8</c:v>
                </c:pt>
                <c:pt idx="6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5 месяцев 2018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6.4646012180937873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4646012180937639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929202436187521E-2"/>
                  <c:y val="2.80209075685134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313052131664079E-2"/>
                  <c:y val="8.40627227055402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929202436187521E-2"/>
                  <c:y val="8.406272270554021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8484509135703182E-3"/>
                  <c:y val="-2.80209075685139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2626104263328152E-2"/>
                  <c:y val="1.12083630274053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8</c:v>
                </c:pt>
                <c:pt idx="1">
                  <c:v>8</c:v>
                </c:pt>
                <c:pt idx="2">
                  <c:v>5</c:v>
                </c:pt>
                <c:pt idx="3">
                  <c:v>9</c:v>
                </c:pt>
                <c:pt idx="4">
                  <c:v>11</c:v>
                </c:pt>
                <c:pt idx="5">
                  <c:v>6</c:v>
                </c:pt>
                <c:pt idx="6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4699008"/>
        <c:axId val="124700544"/>
        <c:axId val="0"/>
      </c:bar3DChart>
      <c:catAx>
        <c:axId val="124699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4700544"/>
        <c:crossesAt val="0"/>
        <c:auto val="1"/>
        <c:lblAlgn val="ctr"/>
        <c:lblOffset val="100"/>
        <c:noMultiLvlLbl val="0"/>
      </c:catAx>
      <c:valAx>
        <c:axId val="1247005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4699008"/>
        <c:crosses val="autoZero"/>
        <c:crossBetween val="between"/>
        <c:majorUnit val="2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8076134677495298"/>
          <c:y val="0.13379211134228974"/>
          <c:w val="0.18268963042332984"/>
          <c:h val="0.6763739621783951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20885752171621"/>
          <c:y val="4.3292302193353088E-2"/>
          <c:w val="0.83081273271928113"/>
          <c:h val="0.4367208477758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 5 месяцев 2017 г.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4</c:v>
                </c:pt>
                <c:pt idx="1">
                  <c:v>2</c:v>
                </c:pt>
                <c:pt idx="2">
                  <c:v>5</c:v>
                </c:pt>
                <c:pt idx="3">
                  <c:v>9</c:v>
                </c:pt>
                <c:pt idx="4">
                  <c:v>10</c:v>
                </c:pt>
                <c:pt idx="5">
                  <c:v>3</c:v>
                </c:pt>
                <c:pt idx="6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5 месяцев 2018 г.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8484509135703182E-3"/>
                  <c:y val="2.24167260548106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313052131664079E-2"/>
                  <c:y val="5.60418151370267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929202436187521E-2"/>
                  <c:y val="2.80209075685134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313052131664079E-2"/>
                  <c:y val="8.40627227055401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929202436187521E-2"/>
                  <c:y val="8.40627227055401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2626104263328152E-2"/>
                  <c:y val="1.12083630274053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6</c:v>
                </c:pt>
                <c:pt idx="1">
                  <c:v>5</c:v>
                </c:pt>
                <c:pt idx="2">
                  <c:v>1</c:v>
                </c:pt>
                <c:pt idx="3">
                  <c:v>8</c:v>
                </c:pt>
                <c:pt idx="4">
                  <c:v>10</c:v>
                </c:pt>
                <c:pt idx="5">
                  <c:v>1</c:v>
                </c:pt>
                <c:pt idx="6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9476096"/>
        <c:axId val="169477632"/>
        <c:axId val="0"/>
      </c:bar3DChart>
      <c:catAx>
        <c:axId val="169476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9477632"/>
        <c:crosses val="autoZero"/>
        <c:auto val="1"/>
        <c:lblAlgn val="ctr"/>
        <c:lblOffset val="100"/>
        <c:noMultiLvlLbl val="0"/>
      </c:catAx>
      <c:valAx>
        <c:axId val="1694776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9476096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67180021328093853"/>
          <c:y val="0.80909598374346092"/>
          <c:w val="0.31527058428287502"/>
          <c:h val="0.1747997167020054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explosion val="25"/>
          <c:dLbls>
            <c:dLbl>
              <c:idx val="2"/>
              <c:layout>
                <c:manualLayout>
                  <c:x val="-0.14968495126385248"/>
                  <c:y val="-5.21772861699026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8480112238087798"/>
                  <c:y val="-1.7461109047184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numRef>
              <c:f>Лист1!$A$2:$A$5</c:f>
              <c:numCache>
                <c:formatCode>General</c:formatCode>
                <c:ptCount val="4"/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2">
                  <c:v>139</c:v>
                </c:pt>
                <c:pt idx="3">
                  <c:v>126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20885752171621"/>
          <c:y val="4.3292302193353088E-2"/>
          <c:w val="0.76293441992929756"/>
          <c:h val="0.4423250292895712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 5 месяцев 2017 г.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</c:v>
                </c:pt>
                <c:pt idx="1">
                  <c:v>4</c:v>
                </c:pt>
                <c:pt idx="2">
                  <c:v>2</c:v>
                </c:pt>
                <c:pt idx="3">
                  <c:v>9</c:v>
                </c:pt>
                <c:pt idx="4">
                  <c:v>2</c:v>
                </c:pt>
                <c:pt idx="5">
                  <c:v>9</c:v>
                </c:pt>
                <c:pt idx="6">
                  <c:v>24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5 месяцев 2018 г.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8484509135703182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1313052131664079E-2"/>
                  <c:y val="5.604181513702670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2929202436187521E-2"/>
                  <c:y val="2.802090756851341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1313052131664079E-2"/>
                  <c:y val="8.40627227055401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929202436187521E-2"/>
                  <c:y val="8.406272270554014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2626104263328152E-2"/>
                  <c:y val="1.12083630274053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3</c:v>
                </c:pt>
                <c:pt idx="1">
                  <c:v>3</c:v>
                </c:pt>
                <c:pt idx="2">
                  <c:v>3</c:v>
                </c:pt>
                <c:pt idx="3">
                  <c:v>10</c:v>
                </c:pt>
                <c:pt idx="4">
                  <c:v>7</c:v>
                </c:pt>
                <c:pt idx="5">
                  <c:v>2</c:v>
                </c:pt>
                <c:pt idx="6">
                  <c:v>16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Лист1!$A$2:$A$8</c:f>
              <c:strCache>
                <c:ptCount val="7"/>
                <c:pt idx="0">
                  <c:v>Брестская область</c:v>
                </c:pt>
                <c:pt idx="1">
                  <c:v>Витебская область</c:v>
                </c:pt>
                <c:pt idx="2">
                  <c:v>Гомельская область</c:v>
                </c:pt>
                <c:pt idx="3">
                  <c:v>Гродненская область</c:v>
                </c:pt>
                <c:pt idx="4">
                  <c:v>Минская область</c:v>
                </c:pt>
                <c:pt idx="5">
                  <c:v>Могилевская область</c:v>
                </c:pt>
                <c:pt idx="6">
                  <c:v>Организации МСХП</c:v>
                </c:pt>
              </c:strCache>
            </c:strRef>
          </c:cat>
          <c:val>
            <c:numRef>
              <c:f>Лист1!$D$2:$D$8</c:f>
              <c:numCache>
                <c:formatCode>General</c:formatCode>
                <c:ptCount val="7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9625088"/>
        <c:axId val="169626624"/>
        <c:axId val="0"/>
      </c:bar3DChart>
      <c:catAx>
        <c:axId val="169625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9626624"/>
        <c:crosses val="autoZero"/>
        <c:auto val="1"/>
        <c:lblAlgn val="ctr"/>
        <c:lblOffset val="100"/>
        <c:noMultiLvlLbl val="0"/>
      </c:catAx>
      <c:valAx>
        <c:axId val="1696266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9625088"/>
        <c:crosses val="autoZero"/>
        <c:crossBetween val="between"/>
      </c:valAx>
    </c:plotArea>
    <c:legend>
      <c:legendPos val="r"/>
      <c:legendEntry>
        <c:idx val="2"/>
        <c:delete val="1"/>
      </c:legendEntry>
      <c:layout>
        <c:manualLayout>
          <c:xMode val="edge"/>
          <c:yMode val="edge"/>
          <c:x val="0.66371946175832064"/>
          <c:y val="0.76146044087698828"/>
          <c:w val="0.31527058428287502"/>
          <c:h val="0.1495808998903434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459164416845648E-2"/>
          <c:y val="0.18159946476808686"/>
          <c:w val="0.44121457383554658"/>
          <c:h val="0.6391954723514997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Причины несчастных случаев с летальным исходом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7.3033462386703329E-2"/>
                  <c:y val="7.1280026933880622E-2"/>
                </c:manualLayout>
              </c:layout>
              <c:spPr>
                <a:ln>
                  <a:noFill/>
                </a:ln>
              </c:spPr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6.1656235208728184E-2"/>
                  <c:y val="-4.1737465013592573E-2"/>
                </c:manualLayout>
              </c:layout>
              <c:spPr>
                <a:ln>
                  <a:noFill/>
                </a:ln>
              </c:spPr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973286030916818E-2"/>
                  <c:y val="-0.11687111147482371"/>
                </c:manualLayout>
              </c:layout>
              <c:spPr>
                <a:ln>
                  <a:noFill/>
                </a:ln>
              </c:spPr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5.4687379396760737E-2"/>
                  <c:y val="-8.8619968830781048E-2"/>
                </c:manualLayout>
              </c:layout>
              <c:spPr>
                <a:ln>
                  <a:noFill/>
                </a:ln>
              </c:spPr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5494300920502913E-2"/>
                  <c:y val="-1.7314458081276862E-2"/>
                </c:manualLayout>
              </c:layout>
              <c:spPr>
                <a:ln>
                  <a:noFill/>
                </a:ln>
              </c:spPr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6709437344924835E-2"/>
                  <c:y val="8.8349337887398849E-2"/>
                </c:manualLayout>
              </c:layout>
              <c:spPr>
                <a:ln>
                  <a:noFill/>
                </a:ln>
              </c:spPr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нарушение потерпевшим трудовой и исполнительской дисциплины, требований НПА, ТНПА </c:v>
                </c:pt>
                <c:pt idx="1">
                  <c:v>невыполнение руководителями и специалистами обязанностей по охране труда </c:v>
                </c:pt>
                <c:pt idx="2">
                  <c:v>эксплуатация технически неисправных машин и оборудования </c:v>
                </c:pt>
                <c:pt idx="3">
                  <c:v>нарушение правил дорожного движения </c:v>
                </c:pt>
                <c:pt idx="4">
                  <c:v>невыполнение руководителями и специалистами обязанностей по охране труда </c:v>
                </c:pt>
                <c:pt idx="5">
                  <c:v>прочие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24</c:v>
                </c:pt>
                <c:pt idx="1">
                  <c:v>10</c:v>
                </c:pt>
                <c:pt idx="2">
                  <c:v>14</c:v>
                </c:pt>
                <c:pt idx="3">
                  <c:v>11</c:v>
                </c:pt>
                <c:pt idx="4">
                  <c:v>10</c:v>
                </c:pt>
                <c:pt idx="5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46822184073472217"/>
          <c:y val="3.7504639131224426E-2"/>
          <c:w val="0.49382941628696192"/>
          <c:h val="0.93578616853344587"/>
        </c:manualLayout>
      </c:layout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392824914651174E-2"/>
          <c:y val="8.7157977318274668E-2"/>
          <c:w val="0.48169403694603979"/>
          <c:h val="0.7170536641931892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Причины несчастных случаев с летальным исходом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7.4359667340010829E-2"/>
                  <c:y val="0.10816920850853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9.1440239363521039E-2"/>
                  <c:y val="-7.30480679735236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2.7266807638719005E-2"/>
                  <c:y val="-0.1332474598032186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0385948751284856E-2"/>
                  <c:y val="-0.100184871197016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9184978359959093E-2"/>
                  <c:y val="-4.71077912041232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7.4920698615938849E-2"/>
                  <c:y val="0.1119631442068451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нарушение потерпевшим трудовой и исполнительской дисциплины, требований НПА, ТНПА </c:v>
                </c:pt>
                <c:pt idx="1">
                  <c:v>невыполнение руководителями и специалистами обязанностей по охране труда </c:v>
                </c:pt>
                <c:pt idx="2">
                  <c:v>эксплуатация технически неисправных машин и оборудования </c:v>
                </c:pt>
                <c:pt idx="3">
                  <c:v>личная неосторожность потерпевшего </c:v>
                </c:pt>
                <c:pt idx="4">
                  <c:v>эксплуататция технически неисправных машин и оборудования </c:v>
                </c:pt>
                <c:pt idx="5">
                  <c:v>прочие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22</c:v>
                </c:pt>
                <c:pt idx="1">
                  <c:v>14</c:v>
                </c:pt>
                <c:pt idx="2">
                  <c:v>14</c:v>
                </c:pt>
                <c:pt idx="3">
                  <c:v>10</c:v>
                </c:pt>
                <c:pt idx="4">
                  <c:v>9</c:v>
                </c:pt>
                <c:pt idx="5">
                  <c:v>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0627553204957398"/>
          <c:y val="2.2759044504350012E-2"/>
          <c:w val="0.48949494354360357"/>
          <c:h val="0.93817197225433335"/>
        </c:manualLayout>
      </c:layout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246810754313763"/>
          <c:w val="0.52376336709915539"/>
          <c:h val="0.725892148903011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Причины несчастных случаев с летальным исходом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6.8977724657747583E-2"/>
                  <c:y val="9.89911998282896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197661045996818E-2"/>
                  <c:y val="5.312532079098884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8.0553832427814567E-2"/>
                  <c:y val="-0.128745205632856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5577757483681729E-2"/>
                  <c:y val="-0.12598850285095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5349406818535854E-2"/>
                  <c:y val="3.22351782897992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1738784598080107E-2"/>
                  <c:y val="0.124132581165953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6"/>
                <c:pt idx="0">
                  <c:v>дорожно-транспортные происшествия</c:v>
                </c:pt>
                <c:pt idx="1">
                  <c:v>падение потерпевшего с высоты </c:v>
                </c:pt>
                <c:pt idx="2">
                  <c:v>падение обрушение конструкций зданий и сооружений и т.п.</c:v>
                </c:pt>
                <c:pt idx="3">
                  <c:v>воздействие движущихся, разлетающихся предметов (карданные валы и т.п.) </c:v>
                </c:pt>
                <c:pt idx="4">
                  <c:v>повреждение в результате контакта с животным </c:v>
                </c:pt>
                <c:pt idx="5">
                  <c:v>прочие 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16</c:v>
                </c:pt>
                <c:pt idx="1">
                  <c:v>15</c:v>
                </c:pt>
                <c:pt idx="2">
                  <c:v>13</c:v>
                </c:pt>
                <c:pt idx="3">
                  <c:v>33</c:v>
                </c:pt>
                <c:pt idx="4">
                  <c:v>9</c:v>
                </c:pt>
                <c:pt idx="5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4041385927774399"/>
          <c:y val="3.4932388924662001E-2"/>
          <c:w val="0.45599380515703841"/>
          <c:h val="0.96506761107533801"/>
        </c:manualLayout>
      </c:layout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246810754313763"/>
          <c:w val="0.46882515429531935"/>
          <c:h val="0.7970027623020425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Причины несчастных случаев с летальным исходом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5.3291514539688632E-2"/>
                  <c:y val="0.101954142053249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8.8948239224579215E-2"/>
                  <c:y val="-5.98721968700133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5.7135791408867403E-2"/>
                  <c:y val="-0.1554116856574942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3834900851911384E-2"/>
                  <c:y val="1.62327239471056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5349380156329182E-2"/>
                  <c:y val="0.121123445038588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1738784598080107E-2"/>
                  <c:y val="0.1241325811659530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растениеводство</c:v>
                </c:pt>
                <c:pt idx="1">
                  <c:v>ремонтные работы, ТО техники</c:v>
                </c:pt>
                <c:pt idx="2">
                  <c:v>животноводство</c:v>
                </c:pt>
                <c:pt idx="3">
                  <c:v>строительство</c:v>
                </c:pt>
                <c:pt idx="4">
                  <c:v>прочие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</c:v>
                </c:pt>
                <c:pt idx="1">
                  <c:v>23</c:v>
                </c:pt>
                <c:pt idx="2">
                  <c:v>21</c:v>
                </c:pt>
                <c:pt idx="3">
                  <c:v>8</c:v>
                </c:pt>
                <c:pt idx="4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4041385927774377"/>
          <c:y val="3.4932388924662001E-2"/>
          <c:w val="0.45599380515703841"/>
          <c:h val="0.96506761107533801"/>
        </c:manualLayout>
      </c:layout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246810754313763"/>
          <c:w val="0.46882515429531935"/>
          <c:h val="0.7970027623020425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Причины несчастных случаев с летальным исходом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9.163547274504899E-2"/>
                  <c:y val="0.101954142053249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1519167313051926E-2"/>
                  <c:y val="-0.148760463618802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2821818892455217E-2"/>
                  <c:y val="-0.128745205632856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9434200175772873E-2"/>
                  <c:y val="1.418012822307458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7.8007173641314639E-2"/>
                  <c:y val="0.132974980635889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4.1738784598080107E-2"/>
                  <c:y val="0.124132581165953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тракторист-машинист</c:v>
                </c:pt>
                <c:pt idx="1">
                  <c:v>животновод, дояр, оператор машинного доения</c:v>
                </c:pt>
                <c:pt idx="2">
                  <c:v>полевод, агроном, бригадир оператор ЗСК</c:v>
                </c:pt>
                <c:pt idx="3">
                  <c:v>водитель</c:v>
                </c:pt>
                <c:pt idx="4">
                  <c:v>прочие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23</c:v>
                </c:pt>
                <c:pt idx="1">
                  <c:v>22</c:v>
                </c:pt>
                <c:pt idx="2">
                  <c:v>11</c:v>
                </c:pt>
                <c:pt idx="3">
                  <c:v>8</c:v>
                </c:pt>
                <c:pt idx="4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4041385927774355"/>
          <c:y val="3.4932388924662001E-2"/>
          <c:w val="0.45599380515703841"/>
          <c:h val="0.96506761107533801"/>
        </c:manualLayout>
      </c:layout>
      <c:overlay val="0"/>
      <c:txPr>
        <a:bodyPr/>
        <a:lstStyle/>
        <a:p>
          <a:pPr>
            <a:defRPr sz="16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142803929542309E-3"/>
          <c:y val="7.3786428627886133E-2"/>
          <c:w val="0.63543259747340475"/>
          <c:h val="0.6850806174158596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Причины несчастных случаев с летальным исходом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4.2326141762846714E-2"/>
                  <c:y val="0.12302683461439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7242900208358938"/>
                  <c:y val="-7.685110033762286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4172075726682311E-2"/>
                  <c:y val="-2.15923656651381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8532885608055551E-2"/>
                  <c:y val="0.103683924171309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1073618470058875E-2"/>
                  <c:y val="2.16320580752210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7.3111098953357712E-2"/>
                  <c:y val="9.74659627704384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4"/>
                <c:pt idx="0">
                  <c:v>23.00 - 6.00</c:v>
                </c:pt>
                <c:pt idx="1">
                  <c:v>6.00 - 12.00</c:v>
                </c:pt>
                <c:pt idx="2">
                  <c:v>12.00 - 18.00</c:v>
                </c:pt>
                <c:pt idx="3">
                  <c:v>18.00 - 23.00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</c:v>
                </c:pt>
                <c:pt idx="1">
                  <c:v>45</c:v>
                </c:pt>
                <c:pt idx="2">
                  <c:v>42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4"/>
        <c:delete val="1"/>
      </c:legendEntry>
      <c:legendEntry>
        <c:idx val="5"/>
        <c:delete val="1"/>
      </c:legendEntry>
      <c:layout>
        <c:manualLayout>
          <c:xMode val="edge"/>
          <c:yMode val="edge"/>
          <c:x val="0.59616981304736427"/>
          <c:y val="5.7374153672528516E-2"/>
          <c:w val="0.33205316378343702"/>
          <c:h val="0.80943374249122158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3888888888888926E-2"/>
          <c:y val="7.6744918722913433E-2"/>
          <c:w val="0.59796500437445321"/>
          <c:h val="0.71716591690160003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Причины несчастных случаев с летальным исходом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8.3935520014068274E-2"/>
                  <c:y val="0.116529658967342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0584028159799926"/>
                  <c:y val="-0.1223313298669796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0066794969963089E-2"/>
                  <c:y val="-1.8343777841612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8532885608055551E-2"/>
                  <c:y val="0.103683924171309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1073618470058875E-2"/>
                  <c:y val="2.16320580752210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7.3111098953357712E-2"/>
                  <c:y val="9.74659627704384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noFill/>
              </a:ln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Лист1!$A$2:$A$7</c:f>
              <c:strCache>
                <c:ptCount val="4"/>
                <c:pt idx="0">
                  <c:v>от 18 до 30 лет</c:v>
                </c:pt>
                <c:pt idx="1">
                  <c:v>от 31 до 45 лет</c:v>
                </c:pt>
                <c:pt idx="2">
                  <c:v>от 46 до 60 лет</c:v>
                </c:pt>
                <c:pt idx="3">
                  <c:v>свыше 60 лет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22</c:v>
                </c:pt>
                <c:pt idx="1">
                  <c:v>23</c:v>
                </c:pt>
                <c:pt idx="2">
                  <c:v>51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4"/>
        <c:delete val="1"/>
      </c:legendEntry>
      <c:legendEntry>
        <c:idx val="5"/>
        <c:delete val="1"/>
      </c:legendEntry>
      <c:layout>
        <c:manualLayout>
          <c:xMode val="edge"/>
          <c:yMode val="edge"/>
          <c:x val="0.62523250218722659"/>
          <c:y val="5.7305677762000483E-2"/>
          <c:w val="0.33205316378343713"/>
          <c:h val="0.80943374249122158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517E87-14A3-4D28-8B3D-6C1032FB2AFF}" type="datetimeFigureOut">
              <a:rPr lang="ru-RU" smtClean="0"/>
              <a:pPr/>
              <a:t>05.06.2018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058F24-B182-46FF-AF7D-B650C36A08C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25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A0ABF-9146-4A37-98BA-748E8031B55C}" type="datetime1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66F39-B40D-4206-8F9A-C7CB453AB9D3}" type="datetime1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450DD-7526-4AE5-A073-1C8D6D78169A}" type="datetime1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1BB18-626E-45F6-8323-289B4568B364}" type="datetime1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80B372-1CE3-4D6F-B128-FDD77D47A346}" type="datetime1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3D0DD-917B-458F-AC19-B8F7075DB7D4}" type="datetime1">
              <a:rPr lang="ru-RU" smtClean="0"/>
              <a:pPr/>
              <a:t>05.06.2018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E2E8B-21AE-40F9-8924-C1A64AFC483C}" type="datetime1">
              <a:rPr lang="ru-RU" smtClean="0"/>
              <a:pPr/>
              <a:t>05.06.2018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9C8DF-A3E6-407D-8515-8072469E0342}" type="datetime1">
              <a:rPr lang="ru-RU" smtClean="0"/>
              <a:pPr/>
              <a:t>05.06.2018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9EF41C-D858-4431-81F1-2A223300E0BF}" type="datetime1">
              <a:rPr lang="ru-RU" smtClean="0"/>
              <a:pPr/>
              <a:t>05.06.2018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5ACB7-ED05-43CC-A6D7-A47B11C7033A}" type="datetime1">
              <a:rPr lang="ru-RU" smtClean="0"/>
              <a:pPr/>
              <a:t>05.06.2018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0F85A-4300-4140-BAF1-DFD38AD57607}" type="datetime1">
              <a:rPr lang="ru-RU" smtClean="0"/>
              <a:pPr/>
              <a:t>05.06.2018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46043E-ACBB-40E4-849E-527884B47A9B}" type="datetime1">
              <a:rPr lang="ru-RU" smtClean="0"/>
              <a:pPr/>
              <a:t>05.06.2018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9F35C9E-B994-44BE-B0FB-6D16129A60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000100" y="2214554"/>
            <a:ext cx="7429552" cy="2500330"/>
          </a:xfrm>
        </p:spPr>
        <p:txBody>
          <a:bodyPr>
            <a:normAutofit/>
          </a:bodyPr>
          <a:lstStyle/>
          <a:p>
            <a:pPr algn="ctr"/>
            <a:r>
              <a:rPr lang="ru-RU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 проделанной работе по снижению травматизма и предупреждению несчастных случаев на производстве, аварий и пожаров в организациях, и принимаемых мерах по их профилактике</a:t>
            </a:r>
            <a:endParaRPr lang="ru-RU" sz="25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57224" y="214290"/>
            <a:ext cx="7175351" cy="1793167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642918"/>
            <a:ext cx="80010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cap="all" dirty="0" smtClean="0">
                <a:latin typeface="Arial" pitchFamily="34" charset="0"/>
              </a:rPr>
              <a:t>Министерство сельского хозяйства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cap="all" dirty="0" smtClean="0">
                <a:latin typeface="Arial" pitchFamily="34" charset="0"/>
              </a:rPr>
              <a:t>и продовольствия  республики Беларусь</a:t>
            </a:r>
            <a:endParaRPr kumimoji="0" lang="ru-RU" b="1" i="0" u="none" strike="noStrike" cap="all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AutoShape 3" descr="Image result for минсельхозпрод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9" name="AutoShape 5" descr="Image result for минсельхозпрод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одзаголовок 1"/>
          <p:cNvSpPr txBox="1">
            <a:spLocks/>
          </p:cNvSpPr>
          <p:nvPr/>
        </p:nvSpPr>
        <p:spPr>
          <a:xfrm>
            <a:off x="785786" y="5000636"/>
            <a:ext cx="7858180" cy="928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tabLst/>
              <a:defRPr/>
            </a:pPr>
            <a:r>
              <a:rPr kumimoji="0" lang="ru-RU" sz="2400" b="1" i="1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Гордиенко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Наталья Анатольевна </a:t>
            </a:r>
            <a:r>
              <a:rPr kumimoji="0" lang="ru-RU" sz="2400" b="0" i="1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– начальник отдела охраны труда, транспортной и пожарной безопасности </a:t>
            </a:r>
            <a:endParaRPr kumimoji="0" lang="ru-RU" sz="2400" b="0" i="1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z="1800" smtClean="0">
                <a:solidFill>
                  <a:schemeClr val="tx1"/>
                </a:solidFill>
              </a:rPr>
              <a:pPr/>
              <a:t>1</a:t>
            </a:fld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214282" y="1428736"/>
          <a:ext cx="4214842" cy="3684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57251" y="285750"/>
            <a:ext cx="3428998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1600" dirty="0" smtClean="0"/>
              <a:t>Распределение несчастных случаев по стажу работы </a:t>
            </a:r>
            <a:br>
              <a:rPr lang="ru-RU" sz="1600" dirty="0" smtClean="0"/>
            </a:br>
            <a:r>
              <a:rPr lang="ru-RU" sz="1600" dirty="0" smtClean="0"/>
              <a:t>в 2017 году (по республике), %</a:t>
            </a:r>
            <a:endParaRPr lang="ru-RU" sz="1600" dirty="0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500562" y="1357298"/>
          <a:ext cx="4643438" cy="39137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5143504" y="357166"/>
            <a:ext cx="342899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Распределение несчастных случаев по дням недели</a:t>
            </a:r>
            <a:b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в 2017 году (по республике), %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429684" cy="1143000"/>
          </a:xfrm>
        </p:spPr>
        <p:txBody>
          <a:bodyPr/>
          <a:lstStyle/>
          <a:p>
            <a:pPr algn="ctr">
              <a:buNone/>
            </a:pPr>
            <a:r>
              <a:rPr lang="ru-RU" sz="2500" dirty="0" smtClean="0"/>
              <a:t>Распределение несчастных случаев по месяцам</a:t>
            </a:r>
            <a:br>
              <a:rPr lang="ru-RU" sz="2500" dirty="0" smtClean="0"/>
            </a:br>
            <a:r>
              <a:rPr lang="ru-RU" sz="2500" dirty="0" smtClean="0"/>
              <a:t>в 2017 году (по республике), %</a:t>
            </a:r>
            <a:endParaRPr lang="ru-RU" sz="25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357158" y="1714488"/>
          <a:ext cx="4357718" cy="3684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643438" y="1643050"/>
          <a:ext cx="4500562" cy="3826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143932" cy="1143000"/>
          </a:xfrm>
        </p:spPr>
        <p:txBody>
          <a:bodyPr/>
          <a:lstStyle/>
          <a:p>
            <a:pPr algn="ctr">
              <a:buNone/>
            </a:pPr>
            <a:r>
              <a:rPr lang="ru-RU" sz="2200" dirty="0" smtClean="0"/>
              <a:t>Сведения </a:t>
            </a:r>
            <a:br>
              <a:rPr lang="ru-RU" sz="2200" dirty="0" smtClean="0"/>
            </a:br>
            <a:r>
              <a:rPr lang="ru-RU" sz="2200" dirty="0" smtClean="0"/>
              <a:t>о специалистах по охране труда </a:t>
            </a:r>
            <a:br>
              <a:rPr lang="ru-RU" sz="2200" dirty="0" smtClean="0"/>
            </a:br>
            <a:r>
              <a:rPr lang="ru-RU" sz="2200" dirty="0" smtClean="0"/>
              <a:t>в сельском хозяйстве </a:t>
            </a:r>
            <a:r>
              <a:rPr lang="ru-RU" sz="2200" i="1" dirty="0" smtClean="0"/>
              <a:t>(по состоянию на 01.01.2018)</a:t>
            </a:r>
            <a:endParaRPr lang="ru-RU" sz="2200" i="1" dirty="0"/>
          </a:p>
        </p:txBody>
      </p:sp>
      <p:graphicFrame>
        <p:nvGraphicFramePr>
          <p:cNvPr id="6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610686021"/>
              </p:ext>
            </p:extLst>
          </p:nvPr>
        </p:nvGraphicFramePr>
        <p:xfrm>
          <a:off x="285720" y="1500174"/>
          <a:ext cx="5715039" cy="4248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6072198" y="1500174"/>
            <a:ext cx="2726297" cy="514353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319088" marR="0" lvl="0" indent="-142875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319088" marR="0" lvl="0" indent="-142875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r>
              <a:rPr kumimoji="0" lang="ru-RU" b="1" u="sng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</a:t>
            </a:r>
            <a:r>
              <a:rPr kumimoji="0" lang="ru-RU" b="1" u="sng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состоянию на 01.01.2018 </a:t>
            </a:r>
          </a:p>
          <a:p>
            <a:pPr marL="319088" marR="0" lvl="0" indent="-142875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 сельском хозяйстве имеется </a:t>
            </a:r>
          </a:p>
          <a:p>
            <a:pPr marL="319088" marR="0" lvl="0" indent="-142875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более 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1800 специалистов по охране труда, из них: с высшим образованием 68 % </a:t>
            </a:r>
          </a:p>
          <a:p>
            <a:pPr marL="319088" marR="0" lvl="0" indent="-142875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 со средним специальным </a:t>
            </a:r>
          </a:p>
          <a:p>
            <a:pPr marL="319088" marR="0" lvl="0" indent="-142875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tabLst/>
              <a:defRPr/>
            </a:pP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32 процента.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572428" cy="1143000"/>
          </a:xfrm>
        </p:spPr>
        <p:txBody>
          <a:bodyPr/>
          <a:lstStyle/>
          <a:p>
            <a:pPr algn="ctr">
              <a:buNone/>
            </a:pPr>
            <a:r>
              <a:rPr lang="ru-RU" sz="1800" u="sng" dirty="0" smtClean="0"/>
              <a:t>ИНФОРМАЦИЯ</a:t>
            </a:r>
            <a:r>
              <a:rPr lang="ru-RU" sz="1800" dirty="0" smtClean="0"/>
              <a:t> </a:t>
            </a:r>
            <a:br>
              <a:rPr lang="ru-RU" sz="1800" dirty="0" smtClean="0"/>
            </a:br>
            <a:r>
              <a:rPr lang="ru-RU" sz="1800" dirty="0" smtClean="0"/>
              <a:t>О ДОРОЖНО-ТРАНСПОРТНЫХ ПРОИСШЕСТВИЯХ  ЗА 2017 ГОД </a:t>
            </a:r>
            <a:br>
              <a:rPr lang="ru-RU" sz="1800" dirty="0" smtClean="0"/>
            </a:br>
            <a:r>
              <a:rPr lang="ru-RU" sz="1800" dirty="0" smtClean="0"/>
              <a:t>В СРАВНЕНИИ С 2016 ГОДОМ  (В РАЗРЕЗЕ ОБЛАСТЕЙ)</a:t>
            </a:r>
            <a:endParaRPr lang="ru-RU" sz="18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00034" y="1397000"/>
          <a:ext cx="7858180" cy="4532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572428" cy="1143000"/>
          </a:xfrm>
        </p:spPr>
        <p:txBody>
          <a:bodyPr/>
          <a:lstStyle/>
          <a:p>
            <a:pPr algn="ctr">
              <a:buNone/>
            </a:pPr>
            <a:r>
              <a:rPr lang="ru-RU" sz="1800" u="sng" dirty="0" smtClean="0"/>
              <a:t>ИНФОРМАЦИЯ</a:t>
            </a:r>
            <a:r>
              <a:rPr lang="ru-RU" sz="1800" dirty="0" smtClean="0"/>
              <a:t> </a:t>
            </a:r>
            <a:br>
              <a:rPr lang="ru-RU" sz="1800" dirty="0" smtClean="0"/>
            </a:br>
            <a:r>
              <a:rPr lang="ru-RU" sz="1800" cap="all" dirty="0" smtClean="0"/>
              <a:t>О пожарах ЗА 2017 ГОД  </a:t>
            </a:r>
            <a:r>
              <a:rPr lang="ru-RU" sz="1800" dirty="0" smtClean="0"/>
              <a:t>В СРАВНЕНИИ С 2016 ГОДОМ  </a:t>
            </a:r>
            <a:br>
              <a:rPr lang="ru-RU" sz="1800" dirty="0" smtClean="0"/>
            </a:br>
            <a:r>
              <a:rPr lang="ru-RU" sz="1800" dirty="0" smtClean="0"/>
              <a:t>(В РАЗРЕЗЕ ОБЛАСТЕЙ)</a:t>
            </a:r>
            <a:endParaRPr lang="ru-RU" sz="18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00034" y="1397000"/>
          <a:ext cx="7858180" cy="4532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572428" cy="1143000"/>
          </a:xfrm>
        </p:spPr>
        <p:txBody>
          <a:bodyPr/>
          <a:lstStyle/>
          <a:p>
            <a:pPr algn="ctr">
              <a:buNone/>
            </a:pPr>
            <a:r>
              <a:rPr lang="ru-RU" sz="1700" u="sng" cap="all" dirty="0" smtClean="0"/>
              <a:t>ИНФОРМАЦИЯ</a:t>
            </a:r>
            <a:r>
              <a:rPr lang="ru-RU" sz="1700" cap="all" dirty="0" smtClean="0"/>
              <a:t> </a:t>
            </a:r>
            <a:br>
              <a:rPr lang="ru-RU" sz="1700" cap="all" dirty="0" smtClean="0"/>
            </a:br>
            <a:r>
              <a:rPr lang="ru-RU" sz="1700" cap="all" dirty="0" smtClean="0"/>
              <a:t>О травматизме с летальным исходом  за </a:t>
            </a:r>
            <a:r>
              <a:rPr lang="en-US" sz="1700" cap="all" dirty="0" smtClean="0"/>
              <a:t>5</a:t>
            </a:r>
            <a:r>
              <a:rPr lang="ru-RU" sz="1700" cap="all" dirty="0" smtClean="0"/>
              <a:t> месяцев </a:t>
            </a:r>
            <a:br>
              <a:rPr lang="ru-RU" sz="1700" cap="all" dirty="0" smtClean="0"/>
            </a:br>
            <a:r>
              <a:rPr lang="ru-RU" sz="1700" cap="all" dirty="0" smtClean="0"/>
              <a:t>2018 года, в сравнении с аналогичным периодом 2017 года</a:t>
            </a:r>
            <a:br>
              <a:rPr lang="ru-RU" sz="1700" cap="all" dirty="0" smtClean="0"/>
            </a:br>
            <a:r>
              <a:rPr lang="ru-RU" sz="1700" cap="all" dirty="0" smtClean="0"/>
              <a:t>(В РАЗРЕЗЕ ОБЛАСТЕЙ)</a:t>
            </a:r>
            <a:endParaRPr lang="ru-RU" sz="1700" cap="all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28596" y="1357298"/>
          <a:ext cx="7858180" cy="4532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572428" cy="1143000"/>
          </a:xfrm>
        </p:spPr>
        <p:txBody>
          <a:bodyPr/>
          <a:lstStyle/>
          <a:p>
            <a:pPr algn="ctr">
              <a:buNone/>
            </a:pPr>
            <a:r>
              <a:rPr lang="ru-RU" sz="1700" u="sng" cap="all" dirty="0" smtClean="0"/>
              <a:t>ИНФОРМАЦИЯ</a:t>
            </a:r>
            <a:r>
              <a:rPr lang="ru-RU" sz="1700" cap="all" dirty="0" smtClean="0"/>
              <a:t> </a:t>
            </a:r>
            <a:br>
              <a:rPr lang="ru-RU" sz="1700" cap="all" dirty="0" smtClean="0"/>
            </a:br>
            <a:r>
              <a:rPr lang="ru-RU" sz="1700" cap="all" dirty="0" smtClean="0"/>
              <a:t>О травматизме с тяжелым исходом  за 5 месяцев </a:t>
            </a:r>
            <a:br>
              <a:rPr lang="ru-RU" sz="1700" cap="all" dirty="0" smtClean="0"/>
            </a:br>
            <a:r>
              <a:rPr lang="ru-RU" sz="1700" cap="all" dirty="0" smtClean="0"/>
              <a:t>2018 года, в сравнении с аналогичным периодом 2017 года</a:t>
            </a:r>
            <a:br>
              <a:rPr lang="ru-RU" sz="1700" cap="all" dirty="0" smtClean="0"/>
            </a:br>
            <a:r>
              <a:rPr lang="ru-RU" sz="1700" cap="all" dirty="0" smtClean="0"/>
              <a:t>(В РАЗРЕЗЕ ОБЛАСТЕЙ)</a:t>
            </a:r>
            <a:endParaRPr lang="ru-RU" sz="1700" cap="all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28596" y="1500174"/>
          <a:ext cx="7858180" cy="4532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86808" cy="1143000"/>
          </a:xfrm>
        </p:spPr>
        <p:txBody>
          <a:bodyPr/>
          <a:lstStyle/>
          <a:p>
            <a:pPr algn="ctr">
              <a:buNone/>
            </a:pPr>
            <a:r>
              <a:rPr lang="ru-RU" sz="1800" u="sng" cap="all" dirty="0" smtClean="0"/>
              <a:t>ИНФОРМАЦИЯ</a:t>
            </a:r>
            <a:r>
              <a:rPr lang="ru-RU" sz="1800" cap="all" dirty="0" smtClean="0"/>
              <a:t> </a:t>
            </a:r>
            <a:br>
              <a:rPr lang="ru-RU" sz="1800" cap="all" dirty="0" smtClean="0"/>
            </a:br>
            <a:r>
              <a:rPr lang="ru-RU" sz="1800" cap="all" dirty="0" smtClean="0"/>
              <a:t>О пожарах за 5 месяцев 2018 ГОД, В СРАВНЕНИИ </a:t>
            </a:r>
            <a:br>
              <a:rPr lang="ru-RU" sz="1800" cap="all" dirty="0" smtClean="0"/>
            </a:br>
            <a:r>
              <a:rPr lang="ru-RU" sz="1800" cap="all" dirty="0" smtClean="0"/>
              <a:t>С аналогичным периодом 2017 года (В РАЗРЕЗЕ ОБЛАСТЕЙ)</a:t>
            </a:r>
            <a:endParaRPr lang="ru-RU" sz="1800" cap="all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00034" y="1397000"/>
          <a:ext cx="7858180" cy="4532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8072494" cy="1143000"/>
          </a:xfrm>
        </p:spPr>
        <p:txBody>
          <a:bodyPr/>
          <a:lstStyle/>
          <a:p>
            <a:pPr algn="ctr">
              <a:buNone/>
            </a:pPr>
            <a:r>
              <a:rPr lang="ru-RU" sz="1800" u="sng" dirty="0" smtClean="0"/>
              <a:t>ИНФОРМАЦИЯ</a:t>
            </a:r>
            <a:r>
              <a:rPr lang="ru-RU" sz="1800" dirty="0" smtClean="0"/>
              <a:t> </a:t>
            </a:r>
            <a:br>
              <a:rPr lang="ru-RU" sz="1800" dirty="0" smtClean="0"/>
            </a:br>
            <a:r>
              <a:rPr lang="ru-RU" sz="1800" dirty="0" smtClean="0"/>
              <a:t>О ДОРОЖНО-ТРАНСПОРТНЫХ ПРОИСШЕСТВИЯХ  </a:t>
            </a:r>
            <a:r>
              <a:rPr lang="ru-RU" sz="1800" cap="all" dirty="0" smtClean="0"/>
              <a:t>за 5 месяцев 2018 ГОДА</a:t>
            </a:r>
            <a:r>
              <a:rPr lang="ru-RU" sz="1800" dirty="0" smtClean="0"/>
              <a:t>, В СРАВНЕНИИ С АНАЛОГИЧНЫМ ПЕРИОДОМ </a:t>
            </a:r>
            <a:br>
              <a:rPr lang="ru-RU" sz="1800" dirty="0" smtClean="0"/>
            </a:br>
            <a:r>
              <a:rPr lang="ru-RU" sz="1800" dirty="0" smtClean="0"/>
              <a:t>2017 ГОДА  (В РАЗРЕЗЕ ОБЛАСТЕЙ)</a:t>
            </a:r>
            <a:endParaRPr lang="ru-RU" sz="18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00034" y="1397000"/>
          <a:ext cx="7858180" cy="4532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z="1600" smtClean="0">
                <a:solidFill>
                  <a:schemeClr val="tx1"/>
                </a:solidFill>
              </a:rPr>
              <a:pPr/>
              <a:t>19</a:t>
            </a:fld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728" y="1571612"/>
            <a:ext cx="6512511" cy="11430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Без комментариев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85728"/>
            <a:ext cx="6512511" cy="1000132"/>
          </a:xfrm>
        </p:spPr>
        <p:txBody>
          <a:bodyPr/>
          <a:lstStyle/>
          <a:p>
            <a:pPr algn="ctr">
              <a:buNone/>
              <a:defRPr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количества пострадавших со смертельным исходом за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017 год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429124" y="1285860"/>
            <a:ext cx="4440809" cy="514353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lang="ru-RU" sz="2200" b="1" u="sng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Основные нарушения </a:t>
            </a:r>
          </a:p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lang="ru-RU" sz="2200" b="1" u="sng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со стороны работодателей:</a:t>
            </a:r>
          </a:p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endParaRPr lang="ru-RU" b="1" u="sng" dirty="0" smtClean="0"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319088" marR="0" lvl="0" indent="-142875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Arial" pitchFamily="34" charset="0"/>
              <a:buChar char="•"/>
              <a:tabLst/>
              <a:defRPr/>
            </a:pP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отсутствие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контроля за выполнением работ;</a:t>
            </a:r>
          </a:p>
          <a:p>
            <a:pPr marL="319088" marR="0" lvl="0" indent="-142875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Arial" pitchFamily="34" charset="0"/>
              <a:buChar char="•"/>
              <a:tabLst/>
              <a:defRPr/>
            </a:pP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отсутствие предохранительных устройств на движущихся и вращающихся элементах машин и оборудования;</a:t>
            </a:r>
          </a:p>
          <a:p>
            <a:pPr marL="319088" marR="0" lvl="0" indent="-142875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Arial" pitchFamily="34" charset="0"/>
              <a:buChar char="•"/>
              <a:tabLst/>
              <a:defRPr/>
            </a:pP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отсутствие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защитных ограждений на рабочих местах;</a:t>
            </a:r>
          </a:p>
          <a:p>
            <a:pPr marL="319088" marR="0" lvl="0" indent="-142875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Arial" pitchFamily="34" charset="0"/>
              <a:buChar char="•"/>
              <a:tabLst/>
              <a:defRPr/>
            </a:pP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не обеспечение работников СИЗ;</a:t>
            </a:r>
          </a:p>
          <a:p>
            <a:pPr marL="319088" marR="0" lvl="0" indent="-142875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Arial" pitchFamily="34" charset="0"/>
              <a:buChar char="•"/>
              <a:tabLst/>
              <a:defRPr/>
            </a:pP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допуск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 работе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лиц без соответствующей квалификации, обучения, </a:t>
            </a:r>
            <a:r>
              <a:rPr kumimoji="0" lang="ru-RU" b="1" i="0" u="none" strike="noStrike" kern="1200" cap="none" spc="0" normalizeH="0" noProof="0" dirty="0" err="1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инструкта-жа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и проверки знаний по охране труда</a:t>
            </a:r>
          </a:p>
          <a:p>
            <a:pPr marL="319088" marR="0" lvl="0" indent="-142875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Arial" pitchFamily="34" charset="0"/>
              <a:buChar char="•"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z="1800" smtClean="0">
                <a:solidFill>
                  <a:schemeClr val="tx1"/>
                </a:solidFill>
              </a:rPr>
              <a:pPr/>
              <a:t>2</a:t>
            </a:fld>
            <a:endParaRPr lang="ru-RU" sz="1800" dirty="0">
              <a:solidFill>
                <a:schemeClr val="tx1"/>
              </a:solidFill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quarter" idx="13"/>
          </p:nvPr>
        </p:nvGraphicFramePr>
        <p:xfrm>
          <a:off x="285720" y="2000240"/>
          <a:ext cx="4000528" cy="3475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5530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04"/>
            <a:ext cx="8684565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44463"/>
            <a:ext cx="8890000" cy="638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4098" name="Picture 2" descr="C:\Documents and Settings\Admin\Рабочий стол\Семинар\фоты\1362399763_smert_na_proizvodstv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000" y="101600"/>
            <a:ext cx="8890000" cy="665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500042"/>
            <a:ext cx="8642379" cy="592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14283" y="1214422"/>
            <a:ext cx="871543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Руководство любой организации должно придавать большое значение стратегии производственной безопасности.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Один из принципов корпоративной культуры — заинтересованность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каждого работника в безопасном труде.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Безопасность труда и здоровье работников — приоритеты системы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4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управления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охраной труда в любой организации. </a:t>
            </a: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Превыше всего -  ценность жизни и здоровья работников. </a:t>
            </a:r>
            <a:endParaRPr kumimoji="0" lang="ru-RU" sz="2400" b="0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928802"/>
            <a:ext cx="6512511" cy="11430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СПАСИБО </a:t>
            </a:r>
            <a:br>
              <a:rPr lang="ru-RU" dirty="0" smtClean="0"/>
            </a:br>
            <a:r>
              <a:rPr lang="ru-RU" dirty="0" smtClean="0"/>
              <a:t>ЗА ВНИМАНИЕ!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85728"/>
            <a:ext cx="6512511" cy="1000132"/>
          </a:xfrm>
        </p:spPr>
        <p:txBody>
          <a:bodyPr/>
          <a:lstStyle/>
          <a:p>
            <a:pPr algn="ctr">
              <a:buNone/>
              <a:defRPr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Анализ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количества пострадавших с тяжелым исходом за 2012-201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годы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429124" y="1285860"/>
            <a:ext cx="4440809" cy="5143536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lang="en-US" sz="2000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lang="ru-RU" sz="2000" b="1" u="sng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Основные нарушения, выявленные в ходе расследования несчастных случаев:</a:t>
            </a:r>
          </a:p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endParaRPr lang="ru-RU" sz="1600" b="1" u="sng" dirty="0" smtClean="0"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319088" marR="0" lvl="0" indent="-142875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Arial" pitchFamily="34" charset="0"/>
              <a:buChar char="•"/>
              <a:tabLst/>
              <a:defRPr/>
            </a:pP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отсутствие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технологических карт, планов производства работ;</a:t>
            </a:r>
          </a:p>
          <a:p>
            <a:pPr marL="319088" lvl="0" indent="-142875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Arial" pitchFamily="34" charset="0"/>
              <a:buChar char="•"/>
              <a:defRPr/>
            </a:pP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формальное 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проведение инструктажей, стажировки,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обучения и проверки знаний (сбор подписей);</a:t>
            </a:r>
          </a:p>
          <a:p>
            <a:pPr marL="319088" lvl="0" indent="-142875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Arial" pitchFamily="34" charset="0"/>
              <a:buChar char="•"/>
              <a:defRPr/>
            </a:pPr>
            <a:r>
              <a:rPr lang="ru-RU" b="1" baseline="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не осуществляется контроль за выполнением работниками подготовительных мероприятий при производстве работ повышенной опасности;</a:t>
            </a:r>
          </a:p>
          <a:p>
            <a:pPr marL="319088" lvl="0" indent="-142875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Arial" pitchFamily="34" charset="0"/>
              <a:buChar char="•"/>
              <a:defRPr/>
            </a:pPr>
            <a:r>
              <a:rPr lang="ru-RU" b="1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</a:t>
            </a:r>
            <a:r>
              <a:rPr kumimoji="0" lang="ru-RU" b="1" i="0" u="none" strike="noStrike" kern="1200" cap="none" spc="0" normalizeH="0" baseline="0" noProof="0" dirty="0" err="1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аботники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не информируются о существующих рисках, вредных (опасных факторах)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z="1800" smtClean="0">
                <a:solidFill>
                  <a:schemeClr val="tx1"/>
                </a:solidFill>
              </a:rPr>
              <a:pPr/>
              <a:t>3</a:t>
            </a:fld>
            <a:endParaRPr lang="ru-RU" sz="1800">
              <a:solidFill>
                <a:schemeClr val="tx1"/>
              </a:solidFill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quarter" idx="13"/>
          </p:nvPr>
        </p:nvGraphicFramePr>
        <p:xfrm>
          <a:off x="214282" y="1714488"/>
          <a:ext cx="4429156" cy="3475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5530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642910" y="1071546"/>
          <a:ext cx="8072494" cy="5572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8596" y="285728"/>
            <a:ext cx="835824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sz="1800" b="1" i="0" u="none" strike="noStrike" kern="1200" baseline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Основные причины несчастных случаев с летальным исходом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2017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 (по республике), %</a:t>
            </a:r>
            <a:endParaRPr lang="ru-RU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z="1800" smtClean="0">
                <a:solidFill>
                  <a:schemeClr val="tx1"/>
                </a:solidFill>
              </a:rPr>
              <a:pPr/>
              <a:t>4</a:t>
            </a:fld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85728"/>
            <a:ext cx="7715304" cy="1143000"/>
          </a:xfrm>
        </p:spPr>
        <p:txBody>
          <a:bodyPr/>
          <a:lstStyle/>
          <a:p>
            <a:pPr algn="ctr">
              <a:buNone/>
            </a:pP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Основные причины несчастных случаев с тяжелым исходом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в 2017 году (по республике), %</a:t>
            </a:r>
            <a:br>
              <a:rPr lang="ru-RU" sz="2500" dirty="0" smtClean="0">
                <a:latin typeface="Times New Roman" pitchFamily="18" charset="0"/>
                <a:cs typeface="Times New Roman" pitchFamily="18" charset="0"/>
              </a:rPr>
            </a:br>
            <a:endParaRPr lang="ru-RU" sz="25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00034" y="1101436"/>
          <a:ext cx="8143931" cy="5470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b="0" smtClean="0">
                <a:solidFill>
                  <a:schemeClr val="tx1"/>
                </a:solidFill>
              </a:rPr>
              <a:pPr/>
              <a:t>5</a:t>
            </a:fld>
            <a:endParaRPr lang="ru-RU" b="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357166"/>
            <a:ext cx="7215238" cy="1143000"/>
          </a:xfrm>
        </p:spPr>
        <p:txBody>
          <a:bodyPr/>
          <a:lstStyle/>
          <a:p>
            <a:pPr algn="ctr">
              <a:buNone/>
            </a:pPr>
            <a:r>
              <a:rPr lang="ru-RU" sz="2500" dirty="0" smtClean="0"/>
              <a:t>Распределение несчастных случаев </a:t>
            </a:r>
            <a:br>
              <a:rPr lang="ru-RU" sz="2500" dirty="0" smtClean="0"/>
            </a:br>
            <a:r>
              <a:rPr lang="ru-RU" sz="2500" dirty="0" smtClean="0"/>
              <a:t>по видам происшествий </a:t>
            </a:r>
            <a:r>
              <a:rPr lang="ru-RU" sz="2500" i="1" dirty="0" smtClean="0"/>
              <a:t>в 2017 году, %</a:t>
            </a:r>
            <a:endParaRPr lang="ru-RU" sz="2500" i="1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071538" y="1428736"/>
          <a:ext cx="7286676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78674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500" dirty="0" smtClean="0"/>
              <a:t>Распределение несчастных случаев по отраслям в 2017 году (по республике), %</a:t>
            </a:r>
            <a:endParaRPr lang="ru-RU" sz="2500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071538" y="1428736"/>
          <a:ext cx="7286676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78674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2500" dirty="0" smtClean="0"/>
              <a:t>Распределение несчастных случаев по профессиям в 2017 году (по республике), %</a:t>
            </a:r>
            <a:endParaRPr lang="ru-RU" sz="2500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071538" y="1428736"/>
          <a:ext cx="7286676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5" y="357166"/>
            <a:ext cx="3714775" cy="1143000"/>
          </a:xfrm>
        </p:spPr>
        <p:txBody>
          <a:bodyPr/>
          <a:lstStyle/>
          <a:p>
            <a:pPr algn="ctr">
              <a:buNone/>
            </a:pPr>
            <a:r>
              <a:rPr lang="ru-RU" sz="1800" dirty="0" smtClean="0"/>
              <a:t>Распределение несчастных случаев </a:t>
            </a:r>
            <a:br>
              <a:rPr lang="ru-RU" sz="1800" dirty="0" smtClean="0"/>
            </a:br>
            <a:r>
              <a:rPr lang="ru-RU" sz="1800" dirty="0" smtClean="0"/>
              <a:t>по времени в 2017 году </a:t>
            </a:r>
            <a:br>
              <a:rPr lang="ru-RU" sz="1800" dirty="0" smtClean="0"/>
            </a:br>
            <a:r>
              <a:rPr lang="ru-RU" sz="1800" dirty="0" smtClean="0"/>
              <a:t>(по республике), %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28596" y="1571612"/>
          <a:ext cx="4214842" cy="39093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/>
        </p:nvGraphicFramePr>
        <p:xfrm>
          <a:off x="4572000" y="1571612"/>
          <a:ext cx="4572000" cy="3812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4572000" y="357166"/>
            <a:ext cx="428628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Распределение несчастных случаев </a:t>
            </a:r>
            <a:b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по возрасту погибших/потерпевших </a:t>
            </a:r>
          </a:p>
          <a:p>
            <a:pPr marL="320040" marR="0" lvl="0" indent="-32004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в 2017 году (по республике), %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b="1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chemeClr val="tx1"/>
                  </a:gs>
                  <a:gs pos="40000">
                    <a:schemeClr val="tx1">
                      <a:lumMod val="75000"/>
                      <a:lumOff val="25000"/>
                    </a:schemeClr>
                  </a:gs>
                  <a:gs pos="100000">
                    <a:schemeClr val="tx2">
                      <a:alpha val="65000"/>
                    </a:schemeClr>
                  </a:gs>
                </a:gsLst>
                <a:lin ang="5400000" scaled="0"/>
              </a:gra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F35C9E-B994-44BE-B0FB-6D16129A609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1890</TotalTime>
  <Words>442</Words>
  <Application>Microsoft Office PowerPoint</Application>
  <PresentationFormat>Экран (4:3)</PresentationFormat>
  <Paragraphs>180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Воздушный поток</vt:lpstr>
      <vt:lpstr> </vt:lpstr>
      <vt:lpstr>Анализ количества пострадавших со смертельным исходом за 2017 год</vt:lpstr>
      <vt:lpstr>Анализ количества пострадавших с тяжелым исходом за 2012-2017 годы</vt:lpstr>
      <vt:lpstr>Презентация PowerPoint</vt:lpstr>
      <vt:lpstr>Основные причины несчастных случаев с тяжелым исходом  в 2017 году (по республике), % </vt:lpstr>
      <vt:lpstr>Распределение несчастных случаев  по видам происшествий в 2017 году, %</vt:lpstr>
      <vt:lpstr>Распределение несчастных случаев по отраслям в 2017 году (по республике), %</vt:lpstr>
      <vt:lpstr>Распределение несчастных случаев по профессиям в 2017 году (по республике), %</vt:lpstr>
      <vt:lpstr>Распределение несчастных случаев  по времени в 2017 году  (по республике), % </vt:lpstr>
      <vt:lpstr>Распределение несчастных случаев по стажу работы  в 2017 году (по республике), %</vt:lpstr>
      <vt:lpstr>Распределение несчастных случаев по месяцам в 2017 году (по республике), %</vt:lpstr>
      <vt:lpstr>Сведения  о специалистах по охране труда  в сельском хозяйстве (по состоянию на 01.01.2018)</vt:lpstr>
      <vt:lpstr>ИНФОРМАЦИЯ  О ДОРОЖНО-ТРАНСПОРТНЫХ ПРОИСШЕСТВИЯХ  ЗА 2017 ГОД  В СРАВНЕНИИ С 2016 ГОДОМ  (В РАЗРЕЗЕ ОБЛАСТЕЙ)</vt:lpstr>
      <vt:lpstr>ИНФОРМАЦИЯ  О пожарах ЗА 2017 ГОД  В СРАВНЕНИИ С 2016 ГОДОМ   (В РАЗРЕЗЕ ОБЛАСТЕЙ)</vt:lpstr>
      <vt:lpstr>ИНФОРМАЦИЯ  О травматизме с летальным исходом  за 5 месяцев  2018 года, в сравнении с аналогичным периодом 2017 года (В РАЗРЕЗЕ ОБЛАСТЕЙ)</vt:lpstr>
      <vt:lpstr>ИНФОРМАЦИЯ  О травматизме с тяжелым исходом  за 5 месяцев  2018 года, в сравнении с аналогичным периодом 2017 года (В РАЗРЕЗЕ ОБЛАСТЕЙ)</vt:lpstr>
      <vt:lpstr>ИНФОРМАЦИЯ  О пожарах за 5 месяцев 2018 ГОД, В СРАВНЕНИИ  С аналогичным периодом 2017 года (В РАЗРЕЗЕ ОБЛАСТЕЙ)</vt:lpstr>
      <vt:lpstr>ИНФОРМАЦИЯ  О ДОРОЖНО-ТРАНСПОРТНЫХ ПРОИСШЕСТВИЯХ  за 5 месяцев 2018 ГОДА, В СРАВНЕНИИ С АНАЛОГИЧНЫМ ПЕРИОДОМ  2017 ГОДА  (В РАЗРЕЗЕ ОБЛАСТЕЙ)</vt:lpstr>
      <vt:lpstr>Без комментариев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Galiya</dc:creator>
  <cp:lastModifiedBy>user</cp:lastModifiedBy>
  <cp:revision>349</cp:revision>
  <cp:lastPrinted>2014-04-29T10:46:47Z</cp:lastPrinted>
  <dcterms:created xsi:type="dcterms:W3CDTF">2014-01-11T06:49:40Z</dcterms:created>
  <dcterms:modified xsi:type="dcterms:W3CDTF">2018-06-05T11:40:34Z</dcterms:modified>
</cp:coreProperties>
</file>